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3" r:id="rId6"/>
    <p:sldId id="265" r:id="rId7"/>
    <p:sldId id="284" r:id="rId8"/>
    <p:sldId id="285" r:id="rId9"/>
    <p:sldId id="286" r:id="rId10"/>
    <p:sldId id="283" r:id="rId11"/>
    <p:sldId id="287" r:id="rId12"/>
    <p:sldId id="288" r:id="rId13"/>
    <p:sldId id="289" r:id="rId14"/>
    <p:sldId id="290" r:id="rId15"/>
    <p:sldId id="291" r:id="rId16"/>
    <p:sldId id="292" r:id="rId17"/>
    <p:sldId id="272" r:id="rId18"/>
    <p:sldId id="273" r:id="rId19"/>
    <p:sldId id="274" r:id="rId20"/>
    <p:sldId id="282" r:id="rId21"/>
    <p:sldId id="276" r:id="rId22"/>
    <p:sldId id="277" r:id="rId23"/>
    <p:sldId id="278" r:id="rId24"/>
    <p:sldId id="293" r:id="rId25"/>
    <p:sldId id="280" r:id="rId26"/>
    <p:sldId id="298" r:id="rId27"/>
    <p:sldId id="294" r:id="rId28"/>
    <p:sldId id="296" r:id="rId29"/>
    <p:sldId id="297" r:id="rId30"/>
    <p:sldId id="295" r:id="rId31"/>
  </p:sldIdLst>
  <p:sldSz cx="6858000" cy="12192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4660"/>
  </p:normalViewPr>
  <p:slideViewPr>
    <p:cSldViewPr snapToGrid="0">
      <p:cViewPr>
        <p:scale>
          <a:sx n="68" d="100"/>
          <a:sy n="68" d="100"/>
        </p:scale>
        <p:origin x="3198" y="-84"/>
      </p:cViewPr>
      <p:guideLst/>
    </p:cSldViewPr>
  </p:slideViewPr>
  <p:notesTextViewPr>
    <p:cViewPr>
      <p:scale>
        <a:sx n="1" d="1"/>
        <a:sy n="1" d="1"/>
      </p:scale>
      <p:origin x="0" y="0"/>
    </p:cViewPr>
  </p:notesTextViewPr>
  <p:sorterViewPr>
    <p:cViewPr varScale="1">
      <p:scale>
        <a:sx n="100" d="100"/>
        <a:sy n="100" d="100"/>
      </p:scale>
      <p:origin x="0" y="-40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nl-NL"/>
              <a:t>Klik om stijl te bewerken</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9ED7EAAE-C020-4145-A441-294BDB10C498}" type="datetimeFigureOut">
              <a:rPr lang="nl-BE" smtClean="0"/>
              <a:t>4/03/2026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153575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ED7EAAE-C020-4145-A441-294BDB10C498}" type="datetimeFigureOut">
              <a:rPr lang="nl-BE" smtClean="0"/>
              <a:t>4/03/2026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4060081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ED7EAAE-C020-4145-A441-294BDB10C498}" type="datetimeFigureOut">
              <a:rPr lang="nl-BE" smtClean="0"/>
              <a:t>4/03/2026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201332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9ED7EAAE-C020-4145-A441-294BDB10C498}" type="datetimeFigureOut">
              <a:rPr lang="nl-BE" smtClean="0"/>
              <a:t>4/03/2026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293542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nl-NL"/>
              <a:t>Klik om stijl te bewerken</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ED7EAAE-C020-4145-A441-294BDB10C498}" type="datetimeFigureOut">
              <a:rPr lang="nl-BE" smtClean="0"/>
              <a:t>4/03/2026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399258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ED7EAAE-C020-4145-A441-294BDB10C498}" type="datetimeFigureOut">
              <a:rPr lang="nl-BE" smtClean="0"/>
              <a:t>4/03/2026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387603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nl-NL"/>
              <a:t>Klik om stijl te bewerken</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Content Placeholder 3"/>
          <p:cNvSpPr>
            <a:spLocks noGrp="1"/>
          </p:cNvSpPr>
          <p:nvPr>
            <p:ph sz="half" idx="2"/>
          </p:nvPr>
        </p:nvSpPr>
        <p:spPr>
          <a:xfrm>
            <a:off x="472381" y="4453467"/>
            <a:ext cx="2901255" cy="65503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Content Placeholder 5"/>
          <p:cNvSpPr>
            <a:spLocks noGrp="1"/>
          </p:cNvSpPr>
          <p:nvPr>
            <p:ph sz="quarter" idx="4"/>
          </p:nvPr>
        </p:nvSpPr>
        <p:spPr>
          <a:xfrm>
            <a:off x="3471863" y="4453467"/>
            <a:ext cx="2915543" cy="65503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ED7EAAE-C020-4145-A441-294BDB10C498}" type="datetimeFigureOut">
              <a:rPr lang="nl-BE" smtClean="0"/>
              <a:t>4/03/2026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126566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ED7EAAE-C020-4145-A441-294BDB10C498}" type="datetimeFigureOut">
              <a:rPr lang="nl-BE" smtClean="0"/>
              <a:t>4/03/2026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130687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7EAAE-C020-4145-A441-294BDB10C498}" type="datetimeFigureOut">
              <a:rPr lang="nl-BE" smtClean="0"/>
              <a:t>4/03/2026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390558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nl-NL"/>
              <a:t>Klik om stijl te bewerken</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ED7EAAE-C020-4145-A441-294BDB10C498}" type="datetimeFigureOut">
              <a:rPr lang="nl-BE" smtClean="0"/>
              <a:t>4/03/2026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3843953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ED7EAAE-C020-4145-A441-294BDB10C498}" type="datetimeFigureOut">
              <a:rPr lang="nl-BE" smtClean="0"/>
              <a:t>4/03/2026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6938274-84C9-4779-8F3C-4860B0DFDDD3}" type="slidenum">
              <a:rPr lang="nl-BE" smtClean="0"/>
              <a:t>‹nr.›</a:t>
            </a:fld>
            <a:endParaRPr lang="nl-BE"/>
          </a:p>
        </p:txBody>
      </p:sp>
    </p:spTree>
    <p:extLst>
      <p:ext uri="{BB962C8B-B14F-4D97-AF65-F5344CB8AC3E}">
        <p14:creationId xmlns:p14="http://schemas.microsoft.com/office/powerpoint/2010/main" val="1477611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82000"/>
                  </a:schemeClr>
                </a:solidFill>
              </a:defRPr>
            </a:lvl1pPr>
          </a:lstStyle>
          <a:p>
            <a:fld id="{9ED7EAAE-C020-4145-A441-294BDB10C498}" type="datetimeFigureOut">
              <a:rPr lang="nl-BE" smtClean="0"/>
              <a:t>4/03/2026</a:t>
            </a:fld>
            <a:endParaRPr lang="nl-BE"/>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nl-BE"/>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82000"/>
                  </a:schemeClr>
                </a:solidFill>
              </a:defRPr>
            </a:lvl1pPr>
          </a:lstStyle>
          <a:p>
            <a:fld id="{76938274-84C9-4779-8F3C-4860B0DFDDD3}" type="slidenum">
              <a:rPr lang="nl-BE" smtClean="0"/>
              <a:t>‹nr.›</a:t>
            </a:fld>
            <a:endParaRPr lang="nl-BE"/>
          </a:p>
        </p:txBody>
      </p:sp>
    </p:spTree>
    <p:extLst>
      <p:ext uri="{BB962C8B-B14F-4D97-AF65-F5344CB8AC3E}">
        <p14:creationId xmlns:p14="http://schemas.microsoft.com/office/powerpoint/2010/main" val="3332738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eoportail.gouv.f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hlinkClick r:id="rId2"/>
            <a:extLst>
              <a:ext uri="{FF2B5EF4-FFF2-40B4-BE49-F238E27FC236}">
                <a16:creationId xmlns:a16="http://schemas.microsoft.com/office/drawing/2014/main" id="{7A56DDF7-B9A0-783D-E215-FEA1602C6B63}"/>
              </a:ext>
            </a:extLst>
          </p:cNvPr>
          <p:cNvSpPr>
            <a:spLocks noGrp="1" noChangeAspect="1" noChangeArrowheads="1"/>
          </p:cNvSpPr>
          <p:nvPr>
            <p:ph type="ctrTitle"/>
          </p:nvPr>
        </p:nvSpPr>
        <p:spPr bwMode="auto">
          <a:xfrm>
            <a:off x="514350" y="1251284"/>
            <a:ext cx="5829300" cy="20533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fr-FR" sz="4000" dirty="0">
                <a:latin typeface="Abadi" panose="020F0502020204030204" pitchFamily="34" charset="0"/>
                <a:cs typeface="Mongolian Baiti" panose="03000500000000000000" pitchFamily="66" charset="0"/>
              </a:rPr>
              <a:t>Restauration et reconversion d’un moulin en espace résidentiel.</a:t>
            </a:r>
            <a:br>
              <a:rPr lang="fr-FR" dirty="0"/>
            </a:br>
            <a:endParaRPr lang="nl-BE" dirty="0"/>
          </a:p>
        </p:txBody>
      </p:sp>
      <p:sp>
        <p:nvSpPr>
          <p:cNvPr id="7" name="Ondertitel 6">
            <a:extLst>
              <a:ext uri="{FF2B5EF4-FFF2-40B4-BE49-F238E27FC236}">
                <a16:creationId xmlns:a16="http://schemas.microsoft.com/office/drawing/2014/main" id="{0A472D77-4306-7109-ECB9-1DD880085848}"/>
              </a:ext>
            </a:extLst>
          </p:cNvPr>
          <p:cNvSpPr>
            <a:spLocks noGrp="1"/>
          </p:cNvSpPr>
          <p:nvPr>
            <p:ph type="subTitle" idx="1"/>
          </p:nvPr>
        </p:nvSpPr>
        <p:spPr>
          <a:xfrm>
            <a:off x="900112" y="10081743"/>
            <a:ext cx="5143500" cy="858973"/>
          </a:xfrm>
        </p:spPr>
        <p:txBody>
          <a:bodyPr>
            <a:normAutofit/>
          </a:bodyPr>
          <a:lstStyle/>
          <a:p>
            <a:endParaRPr lang="nl-NL" sz="2400" dirty="0">
              <a:latin typeface="Abadi" panose="020F0502020204030204" pitchFamily="34" charset="0"/>
              <a:cs typeface="Mongolian Baiti" panose="03000500000000000000" pitchFamily="66" charset="0"/>
            </a:endParaRPr>
          </a:p>
          <a:p>
            <a:r>
              <a:rPr lang="nl-NL" sz="2400" dirty="0">
                <a:latin typeface="Abadi" panose="020F0502020204030204" pitchFamily="34" charset="0"/>
                <a:cs typeface="Mongolian Baiti" panose="03000500000000000000" pitchFamily="66" charset="0"/>
              </a:rPr>
              <a:t>www.Domaine-Le-Mayne.com</a:t>
            </a:r>
          </a:p>
          <a:p>
            <a:endParaRPr lang="nl-BE" dirty="0"/>
          </a:p>
        </p:txBody>
      </p:sp>
      <p:pic>
        <p:nvPicPr>
          <p:cNvPr id="11" name="Afbeelding 10" descr="Afbeelding met buitenshuis, plant, boom, gebouw&#10;&#10;Door AI gegenereerde inhoud is mogelijk onjuist.">
            <a:extLst>
              <a:ext uri="{FF2B5EF4-FFF2-40B4-BE49-F238E27FC236}">
                <a16:creationId xmlns:a16="http://schemas.microsoft.com/office/drawing/2014/main" id="{BED7F452-2D9D-F32E-D852-8A079D6DE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 y="5014626"/>
            <a:ext cx="5743575" cy="4307682"/>
          </a:xfrm>
          <a:prstGeom prst="rect">
            <a:avLst/>
          </a:prstGeom>
        </p:spPr>
      </p:pic>
      <p:sp>
        <p:nvSpPr>
          <p:cNvPr id="14" name="Tekstvak 13">
            <a:extLst>
              <a:ext uri="{FF2B5EF4-FFF2-40B4-BE49-F238E27FC236}">
                <a16:creationId xmlns:a16="http://schemas.microsoft.com/office/drawing/2014/main" id="{7175F50C-A14C-6E03-3B0E-D62A00421097}"/>
              </a:ext>
            </a:extLst>
          </p:cNvPr>
          <p:cNvSpPr txBox="1"/>
          <p:nvPr/>
        </p:nvSpPr>
        <p:spPr>
          <a:xfrm>
            <a:off x="1334530" y="9712411"/>
            <a:ext cx="4226011" cy="369332"/>
          </a:xfrm>
          <a:prstGeom prst="rect">
            <a:avLst/>
          </a:prstGeom>
          <a:noFill/>
        </p:spPr>
        <p:txBody>
          <a:bodyPr wrap="square" rtlCol="0">
            <a:spAutoFit/>
          </a:bodyPr>
          <a:lstStyle/>
          <a:p>
            <a:endParaRPr lang="nl-BE" dirty="0"/>
          </a:p>
        </p:txBody>
      </p:sp>
    </p:spTree>
    <p:extLst>
      <p:ext uri="{BB962C8B-B14F-4D97-AF65-F5344CB8AC3E}">
        <p14:creationId xmlns:p14="http://schemas.microsoft.com/office/powerpoint/2010/main" val="1462303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380E4-BBEE-AB74-EE19-7DAC583BFD28}"/>
              </a:ext>
            </a:extLst>
          </p:cNvPr>
          <p:cNvSpPr>
            <a:spLocks noGrp="1"/>
          </p:cNvSpPr>
          <p:nvPr>
            <p:ph type="title"/>
          </p:nvPr>
        </p:nvSpPr>
        <p:spPr>
          <a:xfrm>
            <a:off x="471488" y="304800"/>
            <a:ext cx="5915025" cy="4343400"/>
          </a:xfrm>
        </p:spPr>
        <p:txBody>
          <a:bodyPr>
            <a:normAutofit fontScale="90000"/>
          </a:bodyPr>
          <a:lstStyle/>
          <a:p>
            <a:pPr algn="ctr"/>
            <a:r>
              <a:rPr lang="nl-NL" sz="3600" b="1" dirty="0">
                <a:latin typeface="Abadi" panose="020B0604020104020204" pitchFamily="34" charset="0"/>
                <a:cs typeface="Mongolian Baiti" panose="03000500000000000000" pitchFamily="66" charset="0"/>
              </a:rPr>
              <a:t>P C M I   2</a:t>
            </a:r>
            <a:r>
              <a:rPr lang="nl-NL" sz="2400" b="1" dirty="0">
                <a:latin typeface="Abadi" panose="020B0604020104020204" pitchFamily="34" charset="0"/>
                <a:cs typeface="Mongolian Baiti" panose="03000500000000000000" pitchFamily="66" charset="0"/>
              </a:rPr>
              <a:t>.</a:t>
            </a:r>
            <a:br>
              <a:rPr lang="nl-NL" sz="2400" dirty="0">
                <a:latin typeface="Abadi" panose="020B0604020104020204" pitchFamily="34" charset="0"/>
                <a:cs typeface="Mongolian Baiti" panose="03000500000000000000" pitchFamily="66" charset="0"/>
              </a:rPr>
            </a:br>
            <a:br>
              <a:rPr lang="nl-NL" sz="2400" dirty="0">
                <a:latin typeface="Abadi" panose="020B0604020104020204" pitchFamily="34" charset="0"/>
                <a:cs typeface="Mongolian Baiti" panose="03000500000000000000" pitchFamily="66" charset="0"/>
              </a:rPr>
            </a:br>
            <a:r>
              <a:rPr lang="nl-NL" sz="2400" dirty="0">
                <a:latin typeface="Abadi" panose="020B0604020104020204" pitchFamily="34" charset="0"/>
                <a:cs typeface="Mongolian Baiti" panose="03000500000000000000" pitchFamily="66" charset="0"/>
              </a:rPr>
              <a:t> </a:t>
            </a:r>
            <a:r>
              <a:rPr lang="nl-NL" sz="2400" dirty="0" err="1">
                <a:latin typeface="Abadi" panose="020B0604020104020204" pitchFamily="34" charset="0"/>
                <a:cs typeface="Mongolian Baiti" panose="03000500000000000000" pitchFamily="66" charset="0"/>
              </a:rPr>
              <a:t>Un</a:t>
            </a:r>
            <a:r>
              <a:rPr lang="nl-NL" sz="2400" dirty="0">
                <a:latin typeface="Abadi" panose="020B0604020104020204" pitchFamily="34" charset="0"/>
                <a:cs typeface="Mongolian Baiti" panose="03000500000000000000" pitchFamily="66" charset="0"/>
              </a:rPr>
              <a:t> plan de Masse</a:t>
            </a:r>
            <a:br>
              <a:rPr lang="nl-NL" sz="2400" dirty="0">
                <a:latin typeface="Abadi" panose="020B0604020104020204" pitchFamily="34" charset="0"/>
                <a:cs typeface="Mongolian Baiti" panose="03000500000000000000" pitchFamily="66" charset="0"/>
              </a:rPr>
            </a:br>
            <a:br>
              <a:rPr lang="nl-NL" sz="2400" dirty="0">
                <a:latin typeface="Abadi" panose="020B0604020104020204" pitchFamily="34" charset="0"/>
                <a:cs typeface="Mongolian Baiti" panose="03000500000000000000" pitchFamily="66" charset="0"/>
              </a:rPr>
            </a:br>
            <a:br>
              <a:rPr lang="nl-NL" sz="2400" dirty="0">
                <a:latin typeface="Abadi" panose="020B0604020104020204" pitchFamily="34" charset="0"/>
                <a:cs typeface="Mongolian Baiti" panose="03000500000000000000" pitchFamily="66" charset="0"/>
              </a:rPr>
            </a:br>
            <a:br>
              <a:rPr lang="nl-NL" sz="1800" dirty="0">
                <a:latin typeface="Abadi" panose="020B0604020104020204" pitchFamily="34" charset="0"/>
                <a:cs typeface="Mongolian Baiti" panose="03000500000000000000" pitchFamily="66" charset="0"/>
              </a:rPr>
            </a:br>
            <a:br>
              <a:rPr lang="nl-NL" sz="1800" dirty="0">
                <a:latin typeface="Abadi" panose="020B0604020104020204" pitchFamily="34" charset="0"/>
                <a:cs typeface="Mongolian Baiti" panose="03000500000000000000" pitchFamily="66" charset="0"/>
              </a:rPr>
            </a:br>
            <a:r>
              <a:rPr lang="fr-FR" sz="1800" dirty="0">
                <a:latin typeface="Abadi" panose="020B0604020104020204" pitchFamily="34" charset="0"/>
                <a:cs typeface="Mongolian Baiti" panose="03000500000000000000" pitchFamily="66" charset="0"/>
              </a:rPr>
              <a:t>Le Plan du terrain a été téléchargé depuis le module Géométrique – Implantation des bâtiments de SketchUp. Il intègre la ligne du nord réelle ainsi que les altitudes géographiques du site, permettant une représentation fidèle du relief naturel et une implantation précise des constructions.</a:t>
            </a:r>
            <a:br>
              <a:rPr lang="fr-FR" sz="1800" dirty="0">
                <a:latin typeface="Abadi" panose="020B0604020104020204" pitchFamily="34" charset="0"/>
                <a:cs typeface="Mongolian Baiti" panose="03000500000000000000" pitchFamily="66" charset="0"/>
              </a:rPr>
            </a:br>
            <a:r>
              <a:rPr lang="fr-FR" sz="1800" dirty="0">
                <a:latin typeface="Abadi" panose="020B0604020104020204" pitchFamily="34" charset="0"/>
                <a:cs typeface="Mongolian Baiti" panose="03000500000000000000" pitchFamily="66" charset="0"/>
              </a:rPr>
              <a:t>Ce document sert de base pour analyser la topographie, orienter correctement les bâtiments, vérifier les hauteurs réglementaires et préparer les plans nécessaires au dossier administratif.</a:t>
            </a:r>
            <a:br>
              <a:rPr lang="fr-FR" sz="1800" dirty="0">
                <a:latin typeface="Abadi" panose="020B0604020104020204" pitchFamily="34" charset="0"/>
                <a:cs typeface="Mongolian Baiti" panose="03000500000000000000" pitchFamily="66" charset="0"/>
              </a:rPr>
            </a:br>
            <a:endParaRPr lang="nl-BE" sz="1800" dirty="0">
              <a:latin typeface="Abadi" panose="020B0604020104020204" pitchFamily="34" charset="0"/>
              <a:cs typeface="Mongolian Baiti" panose="03000500000000000000" pitchFamily="66" charset="0"/>
            </a:endParaRPr>
          </a:p>
        </p:txBody>
      </p:sp>
      <p:pic>
        <p:nvPicPr>
          <p:cNvPr id="9" name="Tijdelijke aanduiding voor inhoud 8" descr="Afbeelding met huis, schermopname, buitenshuis&#10;&#10;Door AI gegenereerde inhoud is mogelijk onjuist.">
            <a:extLst>
              <a:ext uri="{FF2B5EF4-FFF2-40B4-BE49-F238E27FC236}">
                <a16:creationId xmlns:a16="http://schemas.microsoft.com/office/drawing/2014/main" id="{15632586-13E0-7945-E308-0C548F3BA4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7938851"/>
            <a:ext cx="6122499" cy="3775834"/>
          </a:xfrm>
          <a:prstGeom prst="rect">
            <a:avLst/>
          </a:prstGeom>
        </p:spPr>
      </p:pic>
      <p:pic>
        <p:nvPicPr>
          <p:cNvPr id="14" name="Afbeelding 13" descr="Afbeelding met schets, lijn, Parallel, buitenshuis&#10;&#10;Door AI gegenereerde inhoud is mogelijk onjuist.">
            <a:extLst>
              <a:ext uri="{FF2B5EF4-FFF2-40B4-BE49-F238E27FC236}">
                <a16:creationId xmlns:a16="http://schemas.microsoft.com/office/drawing/2014/main" id="{C184C80A-1785-6AB0-0B9D-767F2F7F6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7" y="4648200"/>
            <a:ext cx="6158581" cy="2674674"/>
          </a:xfrm>
          <a:prstGeom prst="rect">
            <a:avLst/>
          </a:prstGeom>
        </p:spPr>
      </p:pic>
    </p:spTree>
    <p:extLst>
      <p:ext uri="{BB962C8B-B14F-4D97-AF65-F5344CB8AC3E}">
        <p14:creationId xmlns:p14="http://schemas.microsoft.com/office/powerpoint/2010/main" val="2363375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AA5D8-00CE-070B-BF5C-326D99643EFF}"/>
              </a:ext>
            </a:extLst>
          </p:cNvPr>
          <p:cNvSpPr>
            <a:spLocks noGrp="1"/>
          </p:cNvSpPr>
          <p:nvPr>
            <p:ph type="title"/>
          </p:nvPr>
        </p:nvSpPr>
        <p:spPr>
          <a:xfrm>
            <a:off x="727390" y="637929"/>
            <a:ext cx="5659123" cy="1145606"/>
          </a:xfrm>
        </p:spPr>
        <p:txBody>
          <a:bodyPr>
            <a:normAutofit fontScale="90000"/>
          </a:bodyPr>
          <a:lstStyle/>
          <a:p>
            <a:pPr algn="ctr"/>
            <a:br>
              <a:rPr lang="nl-NL" sz="3200" b="1" dirty="0">
                <a:latin typeface="Abadi" panose="020B0604020104020204" pitchFamily="34" charset="0"/>
                <a:cs typeface="Mongolian Baiti" panose="03000500000000000000" pitchFamily="66" charset="0"/>
              </a:rPr>
            </a:br>
            <a:br>
              <a:rPr lang="nl-NL" sz="3200" b="1" dirty="0">
                <a:latin typeface="Abadi" panose="020B0604020104020204" pitchFamily="34" charset="0"/>
                <a:cs typeface="Mongolian Baiti" panose="03000500000000000000" pitchFamily="66" charset="0"/>
              </a:rPr>
            </a:br>
            <a:br>
              <a:rPr lang="nl-NL" sz="3200" b="1" dirty="0">
                <a:latin typeface="Abadi" panose="020B0604020104020204" pitchFamily="34" charset="0"/>
                <a:cs typeface="Mongolian Baiti" panose="03000500000000000000" pitchFamily="66" charset="0"/>
              </a:rPr>
            </a:br>
            <a:r>
              <a:rPr lang="nl-NL" sz="3200" b="1" dirty="0">
                <a:latin typeface="Abadi" panose="020B0604020104020204" pitchFamily="34" charset="0"/>
                <a:cs typeface="Mongolian Baiti" panose="03000500000000000000" pitchFamily="66" charset="0"/>
              </a:rPr>
              <a:t>P C M I   3.</a:t>
            </a:r>
            <a:br>
              <a:rPr lang="nl-NL" sz="1800" dirty="0">
                <a:latin typeface="Abadi" panose="020B0604020104020204" pitchFamily="34" charset="0"/>
                <a:cs typeface="Mongolian Baiti" panose="03000500000000000000" pitchFamily="66" charset="0"/>
              </a:rPr>
            </a:br>
            <a:br>
              <a:rPr lang="nl-NL" sz="1800" dirty="0">
                <a:latin typeface="Abadi" panose="020B0604020104020204" pitchFamily="34" charset="0"/>
                <a:cs typeface="Mongolian Baiti" panose="03000500000000000000" pitchFamily="66" charset="0"/>
              </a:rPr>
            </a:br>
            <a:r>
              <a:rPr lang="nl-NL" sz="1800" dirty="0">
                <a:latin typeface="Abadi" panose="020B0604020104020204" pitchFamily="34" charset="0"/>
                <a:cs typeface="Mongolian Baiti" panose="03000500000000000000" pitchFamily="66" charset="0"/>
              </a:rPr>
              <a:t> </a:t>
            </a:r>
            <a:r>
              <a:rPr lang="nl-NL" sz="2700" dirty="0" err="1">
                <a:latin typeface="Abadi" panose="020B0604020104020204" pitchFamily="34" charset="0"/>
                <a:cs typeface="Mongolian Baiti" panose="03000500000000000000" pitchFamily="66" charset="0"/>
              </a:rPr>
              <a:t>Un</a:t>
            </a:r>
            <a:r>
              <a:rPr lang="nl-NL" sz="2700" dirty="0">
                <a:latin typeface="Abadi" panose="020B0604020104020204" pitchFamily="34" charset="0"/>
                <a:cs typeface="Mongolian Baiti" panose="03000500000000000000" pitchFamily="66" charset="0"/>
              </a:rPr>
              <a:t> plan en Coupe de la </a:t>
            </a:r>
            <a:r>
              <a:rPr lang="nl-NL" sz="2700" dirty="0" err="1">
                <a:latin typeface="Abadi" panose="020B0604020104020204" pitchFamily="34" charset="0"/>
                <a:cs typeface="Mongolian Baiti" panose="03000500000000000000" pitchFamily="66" charset="0"/>
              </a:rPr>
              <a:t>Consruction</a:t>
            </a:r>
            <a:r>
              <a:rPr lang="nl-NL" sz="2700" dirty="0">
                <a:latin typeface="Abadi" panose="020B0604020104020204" pitchFamily="34" charset="0"/>
                <a:cs typeface="Mongolian Baiti" panose="03000500000000000000" pitchFamily="66" charset="0"/>
              </a:rPr>
              <a:t>,</a:t>
            </a:r>
            <a:br>
              <a:rPr lang="nl-NL" sz="1800" dirty="0">
                <a:latin typeface="Abadi" panose="020B0604020104020204" pitchFamily="34" charset="0"/>
                <a:cs typeface="Mongolian Baiti" panose="03000500000000000000" pitchFamily="66" charset="0"/>
              </a:rPr>
            </a:br>
            <a:br>
              <a:rPr lang="nl-NL" sz="1800" dirty="0">
                <a:latin typeface="Abadi" panose="020B0604020104020204" pitchFamily="34" charset="0"/>
                <a:cs typeface="Mongolian Baiti" panose="03000500000000000000" pitchFamily="66" charset="0"/>
              </a:rPr>
            </a:br>
            <a:br>
              <a:rPr lang="nl-NL" sz="1800" dirty="0">
                <a:latin typeface="Abadi" panose="020B0604020104020204" pitchFamily="34" charset="0"/>
                <a:cs typeface="Mongolian Baiti" panose="03000500000000000000" pitchFamily="66" charset="0"/>
              </a:rPr>
            </a:br>
            <a:br>
              <a:rPr lang="nl-NL" sz="1800" dirty="0">
                <a:latin typeface="Abadi" panose="020B0604020104020204" pitchFamily="34" charset="0"/>
                <a:cs typeface="Mongolian Baiti" panose="03000500000000000000" pitchFamily="66" charset="0"/>
              </a:rPr>
            </a:br>
            <a:br>
              <a:rPr lang="nl-NL" sz="1800" dirty="0">
                <a:latin typeface="Abadi" panose="020B0604020104020204" pitchFamily="34" charset="0"/>
                <a:cs typeface="Mongolian Baiti" panose="03000500000000000000" pitchFamily="66" charset="0"/>
              </a:rPr>
            </a:br>
            <a:endParaRPr lang="nl-BE" sz="1800" dirty="0"/>
          </a:p>
        </p:txBody>
      </p:sp>
      <p:sp>
        <p:nvSpPr>
          <p:cNvPr id="3" name="Tijdelijke aanduiding voor inhoud 2">
            <a:extLst>
              <a:ext uri="{FF2B5EF4-FFF2-40B4-BE49-F238E27FC236}">
                <a16:creationId xmlns:a16="http://schemas.microsoft.com/office/drawing/2014/main" id="{A6933BEE-77A5-5716-1B6C-968206368E0D}"/>
              </a:ext>
            </a:extLst>
          </p:cNvPr>
          <p:cNvSpPr>
            <a:spLocks noGrp="1"/>
          </p:cNvSpPr>
          <p:nvPr>
            <p:ph idx="1"/>
          </p:nvPr>
        </p:nvSpPr>
        <p:spPr>
          <a:xfrm>
            <a:off x="471488" y="2191621"/>
            <a:ext cx="5915025" cy="10128716"/>
          </a:xfrm>
        </p:spPr>
        <p:txBody>
          <a:bodyPr>
            <a:normAutofit fontScale="25000" lnSpcReduction="20000"/>
          </a:bodyPr>
          <a:lstStyle/>
          <a:p>
            <a:pPr marL="0" indent="0">
              <a:lnSpc>
                <a:spcPct val="120000"/>
              </a:lnSpc>
              <a:buNone/>
            </a:pPr>
            <a:r>
              <a:rPr lang="fr-FR" sz="4300" b="1" dirty="0">
                <a:latin typeface="Mongolian Baiti" panose="03000500000000000000" pitchFamily="66" charset="0"/>
                <a:cs typeface="Mongolian Baiti" panose="03000500000000000000" pitchFamily="66" charset="0"/>
              </a:rPr>
              <a:t> </a:t>
            </a:r>
            <a:endParaRPr lang="nl-BE" sz="4300" b="1" dirty="0">
              <a:latin typeface="Mongolian Baiti" panose="03000500000000000000" pitchFamily="66" charset="0"/>
              <a:cs typeface="Mongolian Baiti" panose="03000500000000000000" pitchFamily="66" charset="0"/>
            </a:endParaRPr>
          </a:p>
          <a:p>
            <a:pPr marL="0" indent="0" algn="ctr">
              <a:lnSpc>
                <a:spcPct val="120000"/>
              </a:lnSpc>
              <a:buNone/>
            </a:pPr>
            <a:r>
              <a:rPr lang="fr-FR" sz="7200" b="1" dirty="0">
                <a:latin typeface="Mongolian Baiti" panose="03000500000000000000" pitchFamily="66" charset="0"/>
                <a:cs typeface="Mongolian Baiti" panose="03000500000000000000" pitchFamily="66" charset="0"/>
              </a:rPr>
              <a:t>Description des travaux</a:t>
            </a:r>
            <a:endParaRPr lang="nl-BE" sz="7200" b="1" dirty="0">
              <a:latin typeface="Mongolian Baiti" panose="03000500000000000000" pitchFamily="66" charset="0"/>
              <a:cs typeface="Mongolian Baiti" panose="03000500000000000000" pitchFamily="66" charset="0"/>
            </a:endParaRPr>
          </a:p>
          <a:p>
            <a:pPr marL="0" indent="0" algn="ctr">
              <a:lnSpc>
                <a:spcPct val="120000"/>
              </a:lnSpc>
              <a:buNone/>
            </a:pPr>
            <a:r>
              <a:rPr lang="fr-FR" sz="4300" dirty="0">
                <a:latin typeface="Mongolian Baiti" panose="03000500000000000000" pitchFamily="66" charset="0"/>
                <a:cs typeface="Mongolian Baiti" panose="03000500000000000000" pitchFamily="66" charset="0"/>
              </a:rPr>
              <a:t> </a:t>
            </a:r>
            <a:endParaRPr lang="nl-BE" sz="4300" dirty="0">
              <a:latin typeface="Mongolian Baiti" panose="03000500000000000000" pitchFamily="66" charset="0"/>
              <a:cs typeface="Mongolian Baiti" panose="03000500000000000000" pitchFamily="66" charset="0"/>
            </a:endParaRPr>
          </a:p>
          <a:p>
            <a:pPr marL="0" indent="0" algn="ctr">
              <a:lnSpc>
                <a:spcPct val="120000"/>
              </a:lnSpc>
              <a:buNone/>
            </a:pPr>
            <a:r>
              <a:rPr lang="fr-FR" sz="4300" dirty="0">
                <a:latin typeface="Mongolian Baiti" panose="03000500000000000000" pitchFamily="66" charset="0"/>
                <a:cs typeface="Mongolian Baiti" panose="03000500000000000000" pitchFamily="66" charset="0"/>
              </a:rPr>
              <a:t> </a:t>
            </a:r>
            <a:r>
              <a:rPr lang="fr-FR" sz="6400" dirty="0">
                <a:latin typeface="Mongolian Baiti" panose="03000500000000000000" pitchFamily="66" charset="0"/>
                <a:cs typeface="Mongolian Baiti" panose="03000500000000000000" pitchFamily="66" charset="0"/>
              </a:rPr>
              <a:t>Le projet concerne la rénovation partielle ainsi que la</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requalification de la structure extérieure d’un ancien moulin</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situé en zone rurale, parcelle située en secteur rural isolé</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L’objectif est d’optimiser la</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fonctionnalité du bâtiment, d’améliorer la relation entre les</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espaces intérieurs et extérieurs, et d’accroître l’apport de lumière</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naturelle, tout en préservant son caractère patrimonial. Dans cette</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perspective, les débords de toiture seront élargis, une lucarne sera</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aménagée dans les combles, certaines ouvertures existantes seront</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agrandies et plusieurs fenêtres de toit de type Velux viendront</a:t>
            </a:r>
          </a:p>
          <a:p>
            <a:pPr marL="0" indent="0" algn="ctr">
              <a:lnSpc>
                <a:spcPct val="120000"/>
              </a:lnSpc>
              <a:buNone/>
            </a:pPr>
            <a:r>
              <a:rPr lang="fr-FR" sz="6400" dirty="0">
                <a:latin typeface="Mongolian Baiti" panose="03000500000000000000" pitchFamily="66" charset="0"/>
                <a:cs typeface="Mongolian Baiti" panose="03000500000000000000" pitchFamily="66" charset="0"/>
              </a:rPr>
              <a:t> compléter l’ensemble.</a:t>
            </a:r>
            <a:endParaRPr lang="nl-BE" sz="6400" dirty="0">
              <a:latin typeface="Mongolian Baiti" panose="03000500000000000000" pitchFamily="66" charset="0"/>
              <a:cs typeface="Mongolian Baiti" panose="03000500000000000000" pitchFamily="66" charset="0"/>
            </a:endParaRPr>
          </a:p>
          <a:p>
            <a:pPr marL="0" indent="0" algn="ctr">
              <a:lnSpc>
                <a:spcPct val="120000"/>
              </a:lnSpc>
              <a:buNone/>
            </a:pPr>
            <a:r>
              <a:rPr lang="fr-FR" sz="4300" dirty="0">
                <a:latin typeface="Mongolian Baiti" panose="03000500000000000000" pitchFamily="66" charset="0"/>
                <a:cs typeface="Mongolian Baiti" panose="03000500000000000000" pitchFamily="66" charset="0"/>
              </a:rPr>
              <a:t> </a:t>
            </a:r>
            <a:endParaRPr lang="nl-BE" sz="4300" dirty="0">
              <a:latin typeface="Mongolian Baiti" panose="03000500000000000000" pitchFamily="66" charset="0"/>
              <a:cs typeface="Mongolian Baiti" panose="03000500000000000000" pitchFamily="66" charset="0"/>
            </a:endParaRPr>
          </a:p>
          <a:p>
            <a:pPr marL="0" indent="0">
              <a:lnSpc>
                <a:spcPct val="120000"/>
              </a:lnSpc>
              <a:buNone/>
            </a:pPr>
            <a:r>
              <a:rPr lang="fr-FR" sz="4300" dirty="0">
                <a:latin typeface="Mongolian Baiti" panose="03000500000000000000" pitchFamily="66" charset="0"/>
                <a:cs typeface="Mongolian Baiti" panose="03000500000000000000" pitchFamily="66" charset="0"/>
              </a:rPr>
              <a:t> </a:t>
            </a:r>
            <a:endParaRPr lang="nl-BE" sz="56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Fosse septique</a:t>
            </a:r>
            <a:r>
              <a:rPr lang="fr-FR" sz="6400" dirty="0">
                <a:latin typeface="Mongolian Baiti" panose="03000500000000000000" pitchFamily="66" charset="0"/>
                <a:cs typeface="Mongolian Baiti" panose="03000500000000000000" pitchFamily="66" charset="0"/>
              </a:rPr>
              <a:t>.</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Drainage &amp; Évacuation des eaux pluviales.</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Installation de fenêtres de toit (Velux).</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Lucarne.</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Ouvertures murales et renforcements structurels.</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Fenêtres et portes‑fenêtres.</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Rénovation et élargissement de la toiture.</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Aménagement de la terrasse. </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Réseaux et distribution.</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Espace cuisine et séjour.</a:t>
            </a:r>
            <a:endParaRPr lang="nl-BE" sz="6400" dirty="0">
              <a:latin typeface="Mongolian Baiti" panose="03000500000000000000" pitchFamily="66" charset="0"/>
              <a:cs typeface="Mongolian Baiti" panose="03000500000000000000" pitchFamily="66" charset="0"/>
            </a:endParaRPr>
          </a:p>
          <a:p>
            <a:pPr marL="457200" indent="-457200">
              <a:lnSpc>
                <a:spcPct val="120000"/>
              </a:lnSpc>
              <a:buFont typeface="+mj-lt"/>
              <a:buAutoNum type="arabicPeriod"/>
            </a:pPr>
            <a:r>
              <a:rPr lang="fr-FR" sz="6400" b="1" dirty="0">
                <a:latin typeface="Mongolian Baiti" panose="03000500000000000000" pitchFamily="66" charset="0"/>
                <a:cs typeface="Mongolian Baiti" panose="03000500000000000000" pitchFamily="66" charset="0"/>
              </a:rPr>
              <a:t>Chambre à l’étage</a:t>
            </a:r>
            <a:endParaRPr lang="nl-BE" sz="6400" dirty="0">
              <a:latin typeface="Mongolian Baiti" panose="03000500000000000000" pitchFamily="66" charset="0"/>
              <a:cs typeface="Mongolian Baiti" panose="03000500000000000000" pitchFamily="66" charset="0"/>
            </a:endParaRPr>
          </a:p>
          <a:p>
            <a:endParaRPr lang="nl-BE" dirty="0"/>
          </a:p>
        </p:txBody>
      </p:sp>
    </p:spTree>
    <p:extLst>
      <p:ext uri="{BB962C8B-B14F-4D97-AF65-F5344CB8AC3E}">
        <p14:creationId xmlns:p14="http://schemas.microsoft.com/office/powerpoint/2010/main" val="2805197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0DDA2832-AA44-5902-5CC0-E8D132EEE69C}"/>
              </a:ext>
            </a:extLst>
          </p:cNvPr>
          <p:cNvSpPr>
            <a:spLocks noGrp="1" noChangeAspect="1"/>
          </p:cNvSpPr>
          <p:nvPr>
            <p:ph type="title"/>
          </p:nvPr>
        </p:nvSpPr>
        <p:spPr>
          <a:xfrm>
            <a:off x="495000" y="509957"/>
            <a:ext cx="5868000" cy="11505580"/>
          </a:xfrm>
          <a:noFill/>
        </p:spPr>
        <p:txBody>
          <a:bodyPr anchor="t" anchorCtr="0">
            <a:normAutofit fontScale="90000"/>
          </a:bodyPr>
          <a:lstStyle/>
          <a:p>
            <a:pPr lvl="0">
              <a:lnSpc>
                <a:spcPct val="100000"/>
              </a:lnSpc>
            </a:pPr>
            <a:r>
              <a:rPr lang="fr-FR" sz="2200" b="1" dirty="0">
                <a:latin typeface="Mongolian Baiti" panose="03000500000000000000" pitchFamily="66" charset="0"/>
                <a:cs typeface="Mongolian Baiti" panose="03000500000000000000" pitchFamily="66" charset="0"/>
              </a:rPr>
              <a:t>Fosse septique</a:t>
            </a:r>
            <a:r>
              <a:rPr lang="fr-FR" sz="2200" dirty="0">
                <a:latin typeface="Mongolian Baiti" panose="03000500000000000000" pitchFamily="66" charset="0"/>
                <a:cs typeface="Mongolian Baiti" panose="03000500000000000000" pitchFamily="66" charset="0"/>
              </a:rPr>
              <a:t>.</a:t>
            </a:r>
            <a:br>
              <a:rPr lang="fr-FR" sz="1800"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Une nouvelle installation de la fosse septique est réalisée, conforme aux réglementations en vigueur et </a:t>
            </a:r>
            <a:r>
              <a:rPr lang="fr-FR" sz="1800" strike="sngStrike" dirty="0">
                <a:latin typeface="Mongolian Baiti" panose="03000500000000000000" pitchFamily="66" charset="0"/>
                <a:cs typeface="Mongolian Baiti" panose="03000500000000000000" pitchFamily="66" charset="0"/>
              </a:rPr>
              <a:t>intégrée</a:t>
            </a:r>
            <a:r>
              <a:rPr lang="fr-FR" sz="1800" dirty="0">
                <a:latin typeface="Mongolian Baiti" panose="03000500000000000000" pitchFamily="66" charset="0"/>
                <a:cs typeface="Mongolian Baiti" panose="03000500000000000000" pitchFamily="66" charset="0"/>
              </a:rPr>
              <a:t> dans le cadre des autorisations délivrées par l’Agglomération de Brive en date du 28 mars 2017.</a:t>
            </a:r>
            <a:br>
              <a:rPr lang="fr-FR" sz="1800" dirty="0">
                <a:latin typeface="Mongolian Baiti" panose="03000500000000000000" pitchFamily="66" charset="0"/>
                <a:cs typeface="Mongolian Baiti" panose="03000500000000000000" pitchFamily="66" charset="0"/>
              </a:rPr>
            </a:br>
            <a:br>
              <a:rPr lang="fr-FR" sz="1800"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2200" b="1" dirty="0">
                <a:latin typeface="Mongolian Baiti" panose="03000500000000000000" pitchFamily="66" charset="0"/>
                <a:cs typeface="Mongolian Baiti" panose="03000500000000000000" pitchFamily="66" charset="0"/>
              </a:rPr>
              <a:t>Drainage &amp; Évacuation des eaux pluviales.</a:t>
            </a:r>
            <a:br>
              <a:rPr lang="fr-FR" sz="1800" b="1"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La question du drainage et du contrôle de l’évacuation des eaux sera examinée sur place par les autorités compétentes.</a:t>
            </a: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 </a:t>
            </a:r>
            <a:br>
              <a:rPr lang="fr-FR" sz="1800"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2200" b="1" dirty="0">
                <a:latin typeface="Mongolian Baiti" panose="03000500000000000000" pitchFamily="66" charset="0"/>
                <a:cs typeface="Mongolian Baiti" panose="03000500000000000000" pitchFamily="66" charset="0"/>
              </a:rPr>
              <a:t>Installation de fenêtres de toit (Velux).</a:t>
            </a:r>
            <a:br>
              <a:rPr lang="fr-FR" sz="1800" b="1" dirty="0">
                <a:latin typeface="Mongolian Baiti" panose="03000500000000000000" pitchFamily="66" charset="0"/>
                <a:cs typeface="Mongolian Baiti" panose="03000500000000000000" pitchFamily="66" charset="0"/>
              </a:rPr>
            </a:br>
            <a:br>
              <a:rPr lang="nl-BE" sz="1800" b="1"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Deux fenêtres de toit de type Velux seront installées. Une sur le versant sud et une sur le versant nord. Chaque fenêtre, d’environ 1 m², sera positionnée sur les zones les plus étroites de la toiture afin d’optimiser la lumière naturelle et la ventilation des combles.</a:t>
            </a:r>
            <a:br>
              <a:rPr lang="fr-FR" sz="1800"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Voir document. </a:t>
            </a:r>
            <a:br>
              <a:rPr lang="fr-FR" sz="1800" dirty="0">
                <a:latin typeface="Mongolian Baiti" panose="03000500000000000000" pitchFamily="66" charset="0"/>
                <a:cs typeface="Mongolian Baiti" panose="03000500000000000000" pitchFamily="66" charset="0"/>
              </a:rPr>
            </a:br>
            <a:br>
              <a:rPr lang="fr-FR" sz="1800"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2200" b="1" dirty="0">
                <a:latin typeface="Mongolian Baiti" panose="03000500000000000000" pitchFamily="66" charset="0"/>
                <a:cs typeface="Mongolian Baiti" panose="03000500000000000000" pitchFamily="66" charset="0"/>
              </a:rPr>
              <a:t>Lucarne.</a:t>
            </a:r>
            <a:br>
              <a:rPr lang="fr-FR" sz="1800" b="1"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Une lucarne à toit plat sera intégrée dans le versant est, au niveau des combles. Elle sera encastrée entre la structure existante et les éléments porteurs conservés. Trois colonnes seront réalisées et revêtues de pierres authentiques afin de constituer la façade. Entre ces colonnes seront installées deux larges portes‑fenêtres assurant l’accès et l’éclairage naturel.</a:t>
            </a:r>
            <a:br>
              <a:rPr lang="fr-FR" sz="1800" dirty="0">
                <a:latin typeface="Mongolian Baiti" panose="03000500000000000000" pitchFamily="66" charset="0"/>
                <a:cs typeface="Mongolian Baiti" panose="03000500000000000000" pitchFamily="66" charset="0"/>
              </a:rPr>
            </a:br>
            <a:br>
              <a:rPr lang="fr-FR" sz="1800" dirty="0">
                <a:latin typeface="Mongolian Baiti" panose="03000500000000000000" pitchFamily="66" charset="0"/>
                <a:cs typeface="Mongolian Baiti" panose="03000500000000000000" pitchFamily="66" charset="0"/>
              </a:rPr>
            </a:br>
            <a:br>
              <a:rPr lang="fr-FR" sz="1800" dirty="0">
                <a:latin typeface="Mongolian Baiti" panose="03000500000000000000" pitchFamily="66" charset="0"/>
                <a:cs typeface="Mongolian Baiti" panose="03000500000000000000" pitchFamily="66" charset="0"/>
              </a:rPr>
            </a:br>
            <a:r>
              <a:rPr lang="fr-FR" sz="2200" b="1" dirty="0">
                <a:latin typeface="Mongolian Baiti" panose="03000500000000000000" pitchFamily="66" charset="0"/>
                <a:cs typeface="Mongolian Baiti" panose="03000500000000000000" pitchFamily="66" charset="0"/>
              </a:rPr>
              <a:t>Ouvertures murales et renforcements structurels.</a:t>
            </a:r>
            <a:br>
              <a:rPr lang="fr-FR" sz="1800" b="1" dirty="0">
                <a:latin typeface="Mongolian Baiti" panose="03000500000000000000" pitchFamily="66" charset="0"/>
                <a:cs typeface="Mongolian Baiti" panose="03000500000000000000" pitchFamily="66" charset="0"/>
              </a:rPr>
            </a:b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Les ouvertures murales ont été réalisées avec soin et précision :</a:t>
            </a: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Trois ouvertures existantes ont été conservées : l’accès principal, l’ancienne porte arrière (transformée en fenêtre) et l’ouverture située sur la façade ouest.</a:t>
            </a: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Des poutres métalliques jumelées (section 2 × 200/100) ont été ancrées dans les murs de 500 mm d’épaisseur afin de garantir la stabilité structurelle.</a:t>
            </a:r>
            <a:br>
              <a:rPr lang="nl-BE" sz="18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 </a:t>
            </a:r>
            <a:br>
              <a:rPr lang="nl-BE" dirty="0"/>
            </a:br>
            <a:br>
              <a:rPr lang="nl-BE" sz="1800" dirty="0">
                <a:latin typeface="Abadi" panose="020B0604020104020204" pitchFamily="34" charset="0"/>
                <a:cs typeface="Mongolian Baiti" panose="03000500000000000000" pitchFamily="66" charset="0"/>
              </a:rPr>
            </a:br>
            <a:endParaRPr lang="nl-BE" sz="4000" dirty="0">
              <a:latin typeface="Abadi" panose="020B0604020104020204" pitchFamily="34" charset="0"/>
              <a:cs typeface="Mongolian Baiti" panose="03000500000000000000" pitchFamily="66" charset="0"/>
            </a:endParaRPr>
          </a:p>
        </p:txBody>
      </p:sp>
    </p:spTree>
    <p:extLst>
      <p:ext uri="{BB962C8B-B14F-4D97-AF65-F5344CB8AC3E}">
        <p14:creationId xmlns:p14="http://schemas.microsoft.com/office/powerpoint/2010/main" val="292661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3413783-BB89-CFB7-7781-ACE6B48E764E}"/>
              </a:ext>
            </a:extLst>
          </p:cNvPr>
          <p:cNvSpPr>
            <a:spLocks noGrp="1"/>
          </p:cNvSpPr>
          <p:nvPr>
            <p:ph idx="1"/>
          </p:nvPr>
        </p:nvSpPr>
        <p:spPr>
          <a:xfrm>
            <a:off x="696340" y="792427"/>
            <a:ext cx="5915025" cy="11271235"/>
          </a:xfrm>
        </p:spPr>
        <p:txBody>
          <a:bodyPr>
            <a:normAutofit/>
          </a:bodyPr>
          <a:lstStyle/>
          <a:p>
            <a:pPr marL="0" lvl="0" indent="0">
              <a:lnSpc>
                <a:spcPct val="110000"/>
              </a:lnSpc>
              <a:buNone/>
            </a:pPr>
            <a:r>
              <a:rPr lang="fr-FR" sz="2000" b="1" dirty="0">
                <a:latin typeface="Mongolian Baiti" panose="03000500000000000000" pitchFamily="66" charset="0"/>
                <a:cs typeface="Mongolian Baiti" panose="03000500000000000000" pitchFamily="66" charset="0"/>
              </a:rPr>
              <a:t>Fenêtres, portes‑fenêtres et appuis</a:t>
            </a:r>
          </a:p>
          <a:p>
            <a:pPr marL="0" lvl="0" indent="0">
              <a:lnSpc>
                <a:spcPct val="110000"/>
              </a:lnSpc>
              <a:buNone/>
            </a:pPr>
            <a:endParaRPr lang="nl-BE" sz="1600" b="1" dirty="0">
              <a:latin typeface="Mongolian Baiti" panose="03000500000000000000" pitchFamily="66" charset="0"/>
              <a:cs typeface="Mongolian Baiti" panose="03000500000000000000" pitchFamily="66" charset="0"/>
            </a:endParaRPr>
          </a:p>
          <a:p>
            <a:pPr marL="0" lvl="0" indent="0">
              <a:lnSpc>
                <a:spcPct val="110000"/>
              </a:lnSpc>
              <a:buNone/>
            </a:pPr>
            <a:r>
              <a:rPr lang="fr-FR" sz="1600" dirty="0">
                <a:latin typeface="Mongolian Baiti" panose="03000500000000000000" pitchFamily="66" charset="0"/>
                <a:cs typeface="Mongolian Baiti" panose="03000500000000000000" pitchFamily="66" charset="0"/>
              </a:rPr>
              <a:t>À l’entrée sera installée une porte d’entrée composée d’un vantail central et de deux parties latérales fixes. </a:t>
            </a:r>
          </a:p>
          <a:p>
            <a:pPr marL="0" lvl="0" indent="0">
              <a:lnSpc>
                <a:spcPct val="110000"/>
              </a:lnSpc>
              <a:buNone/>
            </a:pPr>
            <a:r>
              <a:rPr lang="fr-FR" sz="1600" b="1" dirty="0">
                <a:latin typeface="Mongolian Baiti" panose="03000500000000000000" pitchFamily="66" charset="0"/>
                <a:cs typeface="Mongolian Baiti" panose="03000500000000000000" pitchFamily="66" charset="0"/>
              </a:rPr>
              <a:t>Dimensions : Hauteur 2 200 mm × Largeur 1 900 </a:t>
            </a:r>
            <a:r>
              <a:rPr lang="fr-FR" sz="1600" b="1" dirty="0" err="1">
                <a:latin typeface="Mongolian Baiti" panose="03000500000000000000" pitchFamily="66" charset="0"/>
                <a:cs typeface="Mongolian Baiti" panose="03000500000000000000" pitchFamily="66" charset="0"/>
              </a:rPr>
              <a:t>mm.</a:t>
            </a:r>
            <a:r>
              <a:rPr lang="nl-BE" sz="1600" dirty="0">
                <a:latin typeface="Mongolian Baiti" panose="03000500000000000000" pitchFamily="66" charset="0"/>
                <a:cs typeface="Mongolian Baiti" panose="03000500000000000000" pitchFamily="66" charset="0"/>
              </a:rPr>
              <a:t> </a:t>
            </a:r>
          </a:p>
          <a:p>
            <a:pPr marL="0" lvl="0" indent="0">
              <a:lnSpc>
                <a:spcPct val="110000"/>
              </a:lnSpc>
              <a:buNone/>
            </a:pPr>
            <a:endParaRPr lang="nl-BE" sz="1600" dirty="0">
              <a:latin typeface="Mongolian Baiti" panose="03000500000000000000" pitchFamily="66" charset="0"/>
              <a:cs typeface="Mongolian Baiti" panose="03000500000000000000" pitchFamily="66" charset="0"/>
            </a:endParaRPr>
          </a:p>
          <a:p>
            <a:pPr marL="0" lvl="0" indent="0">
              <a:lnSpc>
                <a:spcPct val="110000"/>
              </a:lnSpc>
              <a:buNone/>
            </a:pPr>
            <a:r>
              <a:rPr lang="fr-FR" sz="1600" dirty="0">
                <a:latin typeface="Mongolian Baiti" panose="03000500000000000000" pitchFamily="66" charset="0"/>
                <a:cs typeface="Mongolian Baiti" panose="03000500000000000000" pitchFamily="66" charset="0"/>
              </a:rPr>
              <a:t>Sur la façade nord sera posée une grande fenêtre haute équipée de vantaux ouvrants.</a:t>
            </a:r>
            <a:r>
              <a:rPr lang="nl-BE" sz="1600" dirty="0">
                <a:latin typeface="Mongolian Baiti" panose="03000500000000000000" pitchFamily="66" charset="0"/>
                <a:cs typeface="Mongolian Baiti" panose="03000500000000000000" pitchFamily="66" charset="0"/>
              </a:rPr>
              <a:t> </a:t>
            </a:r>
          </a:p>
          <a:p>
            <a:pPr marL="0" lvl="0" indent="0">
              <a:lnSpc>
                <a:spcPct val="110000"/>
              </a:lnSpc>
              <a:buNone/>
            </a:pPr>
            <a:r>
              <a:rPr lang="fr-FR" sz="1600" b="1" dirty="0">
                <a:latin typeface="Mongolian Baiti" panose="03000500000000000000" pitchFamily="66" charset="0"/>
                <a:cs typeface="Mongolian Baiti" panose="03000500000000000000" pitchFamily="66" charset="0"/>
              </a:rPr>
              <a:t>Dimensions : Hauteur 1 400 mm × Largeur 2 350 </a:t>
            </a:r>
            <a:r>
              <a:rPr lang="fr-FR" sz="1600" b="1" dirty="0" err="1">
                <a:latin typeface="Mongolian Baiti" panose="03000500000000000000" pitchFamily="66" charset="0"/>
                <a:cs typeface="Mongolian Baiti" panose="03000500000000000000" pitchFamily="66" charset="0"/>
              </a:rPr>
              <a:t>mm.</a:t>
            </a:r>
            <a:r>
              <a:rPr lang="nl-BE" sz="1600" dirty="0">
                <a:latin typeface="Mongolian Baiti" panose="03000500000000000000" pitchFamily="66" charset="0"/>
                <a:cs typeface="Mongolian Baiti" panose="03000500000000000000" pitchFamily="66" charset="0"/>
              </a:rPr>
              <a:t> </a:t>
            </a:r>
          </a:p>
          <a:p>
            <a:pPr marL="0" lvl="0" indent="0">
              <a:lnSpc>
                <a:spcPct val="110000"/>
              </a:lnSpc>
              <a:buNone/>
            </a:pPr>
            <a:endParaRPr lang="nl-BE" sz="1600" dirty="0">
              <a:latin typeface="Mongolian Baiti" panose="03000500000000000000" pitchFamily="66" charset="0"/>
              <a:cs typeface="Mongolian Baiti" panose="03000500000000000000" pitchFamily="66" charset="0"/>
            </a:endParaRPr>
          </a:p>
          <a:p>
            <a:pPr marL="0" lvl="0" indent="0">
              <a:lnSpc>
                <a:spcPct val="110000"/>
              </a:lnSpc>
              <a:buNone/>
            </a:pPr>
            <a:r>
              <a:rPr lang="fr-FR" sz="1600" dirty="0">
                <a:latin typeface="Mongolian Baiti" panose="03000500000000000000" pitchFamily="66" charset="0"/>
                <a:cs typeface="Mongolian Baiti" panose="03000500000000000000" pitchFamily="66" charset="0"/>
              </a:rPr>
              <a:t>Du côté de la piscine sera intégrée une fenêtre fixe. </a:t>
            </a:r>
          </a:p>
          <a:p>
            <a:pPr marL="0" lvl="0" indent="0">
              <a:lnSpc>
                <a:spcPct val="110000"/>
              </a:lnSpc>
              <a:buNone/>
            </a:pPr>
            <a:r>
              <a:rPr lang="fr-FR" sz="1600" b="1" dirty="0">
                <a:latin typeface="Mongolian Baiti" panose="03000500000000000000" pitchFamily="66" charset="0"/>
                <a:cs typeface="Mongolian Baiti" panose="03000500000000000000" pitchFamily="66" charset="0"/>
              </a:rPr>
              <a:t>Dimensions : Hauteur 1 650 mm × Largeur 1 450 </a:t>
            </a:r>
            <a:r>
              <a:rPr lang="fr-FR" sz="1600" b="1" dirty="0" err="1">
                <a:latin typeface="Mongolian Baiti" panose="03000500000000000000" pitchFamily="66" charset="0"/>
                <a:cs typeface="Mongolian Baiti" panose="03000500000000000000" pitchFamily="66" charset="0"/>
              </a:rPr>
              <a:t>mm.</a:t>
            </a:r>
            <a:endParaRPr lang="fr-FR" sz="1600" b="1" dirty="0">
              <a:latin typeface="Mongolian Baiti" panose="03000500000000000000" pitchFamily="66" charset="0"/>
              <a:cs typeface="Mongolian Baiti" panose="03000500000000000000" pitchFamily="66" charset="0"/>
            </a:endParaRPr>
          </a:p>
          <a:p>
            <a:pPr marL="0" lvl="0" indent="0">
              <a:lnSpc>
                <a:spcPct val="110000"/>
              </a:lnSpc>
              <a:buNone/>
            </a:pPr>
            <a:endParaRPr lang="nl-BE" sz="1600" dirty="0">
              <a:latin typeface="Mongolian Baiti" panose="03000500000000000000" pitchFamily="66" charset="0"/>
              <a:cs typeface="Mongolian Baiti" panose="03000500000000000000" pitchFamily="66" charset="0"/>
            </a:endParaRPr>
          </a:p>
          <a:p>
            <a:pPr marL="0" lvl="0" indent="0">
              <a:lnSpc>
                <a:spcPct val="110000"/>
              </a:lnSpc>
              <a:buNone/>
            </a:pPr>
            <a:r>
              <a:rPr lang="fr-FR" sz="1600" dirty="0">
                <a:latin typeface="Mongolian Baiti" panose="03000500000000000000" pitchFamily="66" charset="0"/>
                <a:cs typeface="Mongolian Baiti" panose="03000500000000000000" pitchFamily="66" charset="0"/>
              </a:rPr>
              <a:t>À l’étage seront installées deux grandes portes‑fenêtres couvrant l’ensemble de l’ouverture. </a:t>
            </a:r>
          </a:p>
          <a:p>
            <a:pPr marL="0" lvl="0" indent="0">
              <a:lnSpc>
                <a:spcPct val="110000"/>
              </a:lnSpc>
              <a:buNone/>
            </a:pPr>
            <a:r>
              <a:rPr lang="fr-FR" sz="1600" b="1" dirty="0">
                <a:latin typeface="Mongolian Baiti" panose="03000500000000000000" pitchFamily="66" charset="0"/>
                <a:cs typeface="Mongolian Baiti" panose="03000500000000000000" pitchFamily="66" charset="0"/>
              </a:rPr>
              <a:t>Dimensions : Hauteur 2 200 mm × Largeur 1 750 mm — 2 pièces.</a:t>
            </a:r>
            <a:r>
              <a:rPr lang="nl-BE" sz="1600" dirty="0">
                <a:latin typeface="Mongolian Baiti" panose="03000500000000000000" pitchFamily="66" charset="0"/>
                <a:cs typeface="Mongolian Baiti" panose="03000500000000000000" pitchFamily="66" charset="0"/>
              </a:rPr>
              <a:t> </a:t>
            </a:r>
          </a:p>
          <a:p>
            <a:pPr marL="0" lvl="0" indent="0">
              <a:lnSpc>
                <a:spcPct val="110000"/>
              </a:lnSpc>
              <a:buNone/>
            </a:pPr>
            <a:endParaRPr lang="nl-BE" sz="1600" dirty="0">
              <a:latin typeface="Mongolian Baiti" panose="03000500000000000000" pitchFamily="66" charset="0"/>
              <a:cs typeface="Mongolian Baiti" panose="03000500000000000000" pitchFamily="66" charset="0"/>
            </a:endParaRPr>
          </a:p>
          <a:p>
            <a:pPr marL="0" lvl="0" indent="0">
              <a:lnSpc>
                <a:spcPct val="110000"/>
              </a:lnSpc>
              <a:buNone/>
            </a:pPr>
            <a:endParaRPr lang="nl-BE" sz="1600" dirty="0">
              <a:latin typeface="Mongolian Baiti" panose="03000500000000000000" pitchFamily="66" charset="0"/>
              <a:cs typeface="Mongolian Baiti" panose="03000500000000000000" pitchFamily="66" charset="0"/>
            </a:endParaRPr>
          </a:p>
          <a:p>
            <a:pPr marL="0" lvl="0" indent="0">
              <a:lnSpc>
                <a:spcPct val="120000"/>
              </a:lnSpc>
              <a:buNone/>
            </a:pPr>
            <a:r>
              <a:rPr lang="fr-FR" sz="1600" dirty="0">
                <a:latin typeface="Mongolian Baiti" panose="03000500000000000000" pitchFamily="66" charset="0"/>
                <a:cs typeface="Mongolian Baiti" panose="03000500000000000000" pitchFamily="66" charset="0"/>
              </a:rPr>
              <a:t>Toutes les menuiseries seront réalisées </a:t>
            </a:r>
            <a:r>
              <a:rPr lang="fr-FR" sz="1600" b="1" dirty="0">
                <a:latin typeface="Mongolian Baiti" panose="03000500000000000000" pitchFamily="66" charset="0"/>
                <a:cs typeface="Mongolian Baiti" panose="03000500000000000000" pitchFamily="66" charset="0"/>
              </a:rPr>
              <a:t>selon une fabrication traditionnelle</a:t>
            </a:r>
            <a:r>
              <a:rPr lang="fr-FR" sz="1600" dirty="0">
                <a:latin typeface="Mongolian Baiti" panose="03000500000000000000" pitchFamily="66" charset="0"/>
                <a:cs typeface="Mongolian Baiti" panose="03000500000000000000" pitchFamily="66" charset="0"/>
              </a:rPr>
              <a:t>, avec des profils adaptés à l’architecture locale. Elles seront équipées de </a:t>
            </a:r>
            <a:r>
              <a:rPr lang="fr-FR" sz="1600" b="1" dirty="0">
                <a:latin typeface="Mongolian Baiti" panose="03000500000000000000" pitchFamily="66" charset="0"/>
                <a:cs typeface="Mongolian Baiti" panose="03000500000000000000" pitchFamily="66" charset="0"/>
              </a:rPr>
              <a:t>double vitrage isolant conforme aux normes en vigueur</a:t>
            </a:r>
            <a:r>
              <a:rPr lang="fr-FR" sz="1600" dirty="0">
                <a:latin typeface="Mongolian Baiti" panose="03000500000000000000" pitchFamily="66" charset="0"/>
                <a:cs typeface="Mongolian Baiti" panose="03000500000000000000" pitchFamily="66" charset="0"/>
              </a:rPr>
              <a:t>, garantissant des performances thermiques et acoustiques élevées. Les fenêtres et portes‑fenêtres comporteront des </a:t>
            </a:r>
            <a:r>
              <a:rPr lang="fr-FR" sz="1600" b="1" dirty="0" err="1">
                <a:latin typeface="Mongolian Baiti" panose="03000500000000000000" pitchFamily="66" charset="0"/>
                <a:cs typeface="Mongolian Baiti" panose="03000500000000000000" pitchFamily="66" charset="0"/>
              </a:rPr>
              <a:t>petits‑bois</a:t>
            </a:r>
            <a:r>
              <a:rPr lang="fr-FR" sz="1600" b="1" dirty="0">
                <a:latin typeface="Mongolian Baiti" panose="03000500000000000000" pitchFamily="66" charset="0"/>
                <a:cs typeface="Mongolian Baiti" panose="03000500000000000000" pitchFamily="66" charset="0"/>
              </a:rPr>
              <a:t> intégrés</a:t>
            </a:r>
            <a:r>
              <a:rPr lang="fr-FR" sz="1600" dirty="0">
                <a:latin typeface="Mongolian Baiti" panose="03000500000000000000" pitchFamily="66" charset="0"/>
                <a:cs typeface="Mongolian Baiti" panose="03000500000000000000" pitchFamily="66" charset="0"/>
              </a:rPr>
              <a:t>, assurant une esthétique cohérente avec le bâti existant et respectant le caractère régional.</a:t>
            </a:r>
            <a:endParaRPr lang="nl-BE" sz="1600" dirty="0">
              <a:latin typeface="Mongolian Baiti" panose="03000500000000000000" pitchFamily="66" charset="0"/>
              <a:cs typeface="Mongolian Baiti" panose="03000500000000000000" pitchFamily="66" charset="0"/>
            </a:endParaRPr>
          </a:p>
          <a:p>
            <a:pPr marL="0" lvl="0" indent="0">
              <a:lnSpc>
                <a:spcPct val="120000"/>
              </a:lnSpc>
              <a:buNone/>
            </a:pPr>
            <a:r>
              <a:rPr lang="fr-FR" sz="1600" dirty="0">
                <a:latin typeface="Mongolian Baiti" panose="03000500000000000000" pitchFamily="66" charset="0"/>
                <a:cs typeface="Mongolian Baiti" panose="03000500000000000000" pitchFamily="66" charset="0"/>
              </a:rPr>
              <a:t>Les appuis de fenêtres seront exécutés en </a:t>
            </a:r>
            <a:r>
              <a:rPr lang="fr-FR" sz="1600" b="1" dirty="0">
                <a:latin typeface="Mongolian Baiti" panose="03000500000000000000" pitchFamily="66" charset="0"/>
                <a:cs typeface="Mongolian Baiti" panose="03000500000000000000" pitchFamily="66" charset="0"/>
              </a:rPr>
              <a:t>ardoise traditionnelle de Trélazé (</a:t>
            </a:r>
            <a:r>
              <a:rPr lang="fr-FR" sz="1600" b="1" dirty="0" err="1">
                <a:latin typeface="Mongolian Baiti" panose="03000500000000000000" pitchFamily="66" charset="0"/>
                <a:cs typeface="Mongolian Baiti" panose="03000500000000000000" pitchFamily="66" charset="0"/>
              </a:rPr>
              <a:t>Travasac</a:t>
            </a:r>
            <a:r>
              <a:rPr lang="fr-FR" sz="1600" b="1" dirty="0">
                <a:latin typeface="Mongolian Baiti" panose="03000500000000000000" pitchFamily="66" charset="0"/>
                <a:cs typeface="Mongolian Baiti" panose="03000500000000000000" pitchFamily="66" charset="0"/>
              </a:rPr>
              <a:t>)</a:t>
            </a:r>
            <a:r>
              <a:rPr lang="fr-FR" sz="1600" dirty="0">
                <a:latin typeface="Mongolian Baiti" panose="03000500000000000000" pitchFamily="66" charset="0"/>
                <a:cs typeface="Mongolian Baiti" panose="03000500000000000000" pitchFamily="66" charset="0"/>
              </a:rPr>
              <a:t>, taillée selon les méthodes artisanales, afin d’assurer une finition authentique, durable et parfaitement intégrée au style architectural local.</a:t>
            </a:r>
            <a:endParaRPr lang="nl-BE" sz="1600" dirty="0">
              <a:latin typeface="Mongolian Baiti" panose="03000500000000000000" pitchFamily="66" charset="0"/>
              <a:cs typeface="Mongolian Baiti" panose="03000500000000000000" pitchFamily="66" charset="0"/>
            </a:endParaRPr>
          </a:p>
          <a:p>
            <a:pPr marL="0" lvl="0" indent="0">
              <a:lnSpc>
                <a:spcPct val="110000"/>
              </a:lnSpc>
              <a:buNone/>
            </a:pPr>
            <a:r>
              <a:rPr lang="fr-FR" sz="1600" dirty="0">
                <a:latin typeface="Mongolian Baiti" panose="03000500000000000000" pitchFamily="66" charset="0"/>
                <a:cs typeface="Mongolian Baiti" panose="03000500000000000000" pitchFamily="66" charset="0"/>
              </a:rPr>
              <a:t> </a:t>
            </a:r>
            <a:endParaRPr lang="nl-BE" sz="1600" dirty="0">
              <a:latin typeface="Mongolian Baiti" panose="03000500000000000000" pitchFamily="66" charset="0"/>
              <a:cs typeface="Mongolian Baiti" panose="03000500000000000000" pitchFamily="66" charset="0"/>
            </a:endParaRPr>
          </a:p>
          <a:p>
            <a:pPr marL="0" lvl="0" indent="0">
              <a:buNone/>
            </a:pPr>
            <a:r>
              <a:rPr lang="fr-FR" dirty="0"/>
              <a:t> </a:t>
            </a:r>
            <a:endParaRPr lang="nl-BE" dirty="0"/>
          </a:p>
          <a:p>
            <a:endParaRPr lang="nl-BE" dirty="0"/>
          </a:p>
        </p:txBody>
      </p:sp>
    </p:spTree>
    <p:extLst>
      <p:ext uri="{BB962C8B-B14F-4D97-AF65-F5344CB8AC3E}">
        <p14:creationId xmlns:p14="http://schemas.microsoft.com/office/powerpoint/2010/main" val="344815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64761-7392-CFEF-BEDE-CEF090268B61}"/>
              </a:ext>
            </a:extLst>
          </p:cNvPr>
          <p:cNvSpPr>
            <a:spLocks noGrp="1"/>
          </p:cNvSpPr>
          <p:nvPr>
            <p:ph type="title"/>
          </p:nvPr>
        </p:nvSpPr>
        <p:spPr>
          <a:xfrm>
            <a:off x="-960774" y="11037298"/>
            <a:ext cx="6558899" cy="11417968"/>
          </a:xfrm>
        </p:spPr>
        <p:txBody>
          <a:bodyPr>
            <a:normAutofit fontScale="90000"/>
          </a:bodyPr>
          <a:lstStyle/>
          <a:p>
            <a:pPr lvl="1"/>
            <a:br>
              <a:rPr lang="fr-FR" sz="2000" b="1" dirty="0"/>
            </a:br>
            <a:br>
              <a:rPr lang="fr-FR" sz="2000" b="1" dirty="0"/>
            </a:br>
            <a:br>
              <a:rPr lang="fr-FR" sz="2000" b="1" dirty="0"/>
            </a:br>
            <a:br>
              <a:rPr lang="fr-FR" sz="2000" b="1" dirty="0"/>
            </a:br>
            <a:br>
              <a:rPr lang="fr-FR" sz="2000" b="1" dirty="0"/>
            </a:br>
            <a:r>
              <a:rPr lang="fr-FR" sz="1800" dirty="0"/>
              <a:t> </a:t>
            </a:r>
            <a:br>
              <a:rPr lang="nl-BE" sz="1600" dirty="0"/>
            </a:br>
            <a:r>
              <a:rPr lang="fr-FR" sz="1800" dirty="0"/>
              <a:t> </a:t>
            </a:r>
            <a:br>
              <a:rPr lang="nl-BE" sz="1600" dirty="0"/>
            </a:br>
            <a:r>
              <a:rPr lang="fr-FR" sz="1800" dirty="0"/>
              <a:t> </a:t>
            </a:r>
            <a:br>
              <a:rPr lang="nl-BE" sz="1600" dirty="0"/>
            </a:br>
            <a:r>
              <a:rPr lang="fr-FR" sz="1800" dirty="0"/>
              <a:t> </a:t>
            </a:r>
            <a:br>
              <a:rPr lang="nl-BE" sz="1600" dirty="0"/>
            </a:br>
            <a:r>
              <a:rPr lang="fr-FR" sz="1800" dirty="0"/>
              <a:t> </a:t>
            </a: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br>
              <a:rPr lang="nl-BE" sz="1600" dirty="0"/>
            </a:br>
            <a:r>
              <a:rPr lang="fr-FR" sz="2000" b="1" dirty="0"/>
              <a:t>Réseaux et distribution.</a:t>
            </a:r>
            <a:br>
              <a:rPr lang="nl-BE" sz="2800" b="1" dirty="0"/>
            </a:br>
            <a:r>
              <a:rPr lang="fr-FR" sz="1800" dirty="0"/>
              <a:t>Les installations techniques (électricité, eau, chauffage, télécommunications) sont centralisées dans une armoire dédiée située à l’intérieur du moulin. Les circuits sont séparés conformément aux normes en vigueur.</a:t>
            </a:r>
            <a:br>
              <a:rPr lang="nl-BE" sz="1600" dirty="0"/>
            </a:br>
            <a:r>
              <a:rPr lang="fr-FR" sz="1800" dirty="0"/>
              <a:t>Le domaine comprend trois habitations, dont une seule est officiellement raccordée au réseau électrique. Cette unité principale redistribue l’électricité vers les dépendances, le moulin et « la vieille annexe ».</a:t>
            </a:r>
            <a:br>
              <a:rPr lang="nl-BE" sz="1600" dirty="0"/>
            </a:br>
            <a:r>
              <a:rPr lang="fr-FR" sz="1800" dirty="0"/>
              <a:t> </a:t>
            </a:r>
            <a:br>
              <a:rPr lang="nl-BE" sz="1600" dirty="0"/>
            </a:br>
            <a:r>
              <a:rPr lang="fr-FR" sz="2000" b="1" dirty="0"/>
              <a:t>Espace cuisine et séjour.</a:t>
            </a:r>
            <a:br>
              <a:rPr lang="nl-BE" sz="1600" dirty="0"/>
            </a:br>
            <a:r>
              <a:rPr lang="fr-FR" sz="1800" dirty="0"/>
              <a:t>Au rez-de-chaussée, l’espace de vie couvre une surface de 9 × 5 mètres. On y prévoit un escalier tournant trois‑quarts menant à l’étage, ainsi qu’une cuisine et un séjour réunis en un seul ensemble.</a:t>
            </a:r>
            <a:br>
              <a:rPr lang="nl-BE" sz="1600" dirty="0"/>
            </a:br>
            <a:r>
              <a:rPr lang="fr-FR" sz="2000" dirty="0"/>
              <a:t> </a:t>
            </a:r>
            <a:br>
              <a:rPr lang="nl-BE" sz="1600" dirty="0"/>
            </a:br>
            <a:r>
              <a:rPr lang="fr-FR" sz="2000" b="1" dirty="0"/>
              <a:t> Chambre à l’étage</a:t>
            </a:r>
            <a:br>
              <a:rPr lang="nl-BE" sz="1600" dirty="0"/>
            </a:br>
            <a:r>
              <a:rPr lang="fr-FR" sz="1800" dirty="0"/>
              <a:t>L’étage est aménagé en une suite ouverte comprenant chambre et salle de bain. La structure porteuse existante, très stable, est conservée et simplement nivelée à l’aide d’un plancher en OSB et d’un revêtement en bois.	</a:t>
            </a:r>
            <a:br>
              <a:rPr lang="nl-BE" sz="1600" dirty="0"/>
            </a:br>
            <a:r>
              <a:rPr lang="fr-FR" sz="1800" dirty="0"/>
              <a:t> </a:t>
            </a:r>
            <a:br>
              <a:rPr lang="nl-BE" sz="1600" dirty="0"/>
            </a:br>
            <a:r>
              <a:rPr lang="fr-FR" sz="1800" dirty="0"/>
              <a:t> </a:t>
            </a:r>
            <a:br>
              <a:rPr lang="nl-BE" sz="1600" dirty="0"/>
            </a:br>
            <a:endParaRPr lang="nl-BE" dirty="0"/>
          </a:p>
        </p:txBody>
      </p:sp>
      <p:sp>
        <p:nvSpPr>
          <p:cNvPr id="5" name="Tijdelijke aanduiding voor inhoud 4">
            <a:extLst>
              <a:ext uri="{FF2B5EF4-FFF2-40B4-BE49-F238E27FC236}">
                <a16:creationId xmlns:a16="http://schemas.microsoft.com/office/drawing/2014/main" id="{C6CE6DEE-59EB-6112-83C7-E29E0F671FD5}"/>
              </a:ext>
            </a:extLst>
          </p:cNvPr>
          <p:cNvSpPr>
            <a:spLocks noGrp="1"/>
          </p:cNvSpPr>
          <p:nvPr>
            <p:ph idx="1"/>
          </p:nvPr>
        </p:nvSpPr>
        <p:spPr>
          <a:xfrm>
            <a:off x="471487" y="374018"/>
            <a:ext cx="5915025" cy="11192339"/>
          </a:xfrm>
        </p:spPr>
        <p:txBody>
          <a:bodyPr>
            <a:normAutofit/>
          </a:bodyPr>
          <a:lstStyle/>
          <a:p>
            <a:pPr marL="342900" lvl="1" indent="0">
              <a:lnSpc>
                <a:spcPct val="100000"/>
              </a:lnSpc>
              <a:buNone/>
            </a:pPr>
            <a:endParaRPr lang="fr-FR" sz="2000" b="1" dirty="0">
              <a:latin typeface="Mongolian Baiti" panose="03000500000000000000" pitchFamily="66" charset="0"/>
              <a:cs typeface="Mongolian Baiti" panose="03000500000000000000" pitchFamily="66" charset="0"/>
            </a:endParaRPr>
          </a:p>
          <a:p>
            <a:pPr marL="342900" lvl="1" indent="0">
              <a:lnSpc>
                <a:spcPct val="100000"/>
              </a:lnSpc>
              <a:buNone/>
            </a:pPr>
            <a:endParaRPr lang="fr-FR" sz="2000" b="1" dirty="0">
              <a:latin typeface="Mongolian Baiti" panose="03000500000000000000" pitchFamily="66" charset="0"/>
              <a:cs typeface="Mongolian Baiti" panose="03000500000000000000" pitchFamily="66" charset="0"/>
            </a:endParaRPr>
          </a:p>
          <a:p>
            <a:pPr marL="342900" lvl="1" indent="0">
              <a:lnSpc>
                <a:spcPct val="100000"/>
              </a:lnSpc>
              <a:buNone/>
            </a:pPr>
            <a:r>
              <a:rPr lang="fr-FR" sz="2000" b="1" dirty="0">
                <a:latin typeface="Mongolian Baiti" panose="03000500000000000000" pitchFamily="66" charset="0"/>
                <a:cs typeface="Mongolian Baiti" panose="03000500000000000000" pitchFamily="66" charset="0"/>
              </a:rPr>
              <a:t>Rénovation et élargissement de la toiture.</a:t>
            </a:r>
            <a:endParaRPr lang="nl-BE" sz="2000" dirty="0">
              <a:latin typeface="Mongolian Baiti" panose="03000500000000000000" pitchFamily="66" charset="0"/>
              <a:cs typeface="Mongolian Baiti" panose="03000500000000000000" pitchFamily="66" charset="0"/>
            </a:endParaRPr>
          </a:p>
          <a:p>
            <a:pPr marL="0" indent="0">
              <a:lnSpc>
                <a:spcPct val="100000"/>
              </a:lnSpc>
              <a:buNone/>
            </a:pPr>
            <a:r>
              <a:rPr lang="fr-FR" sz="1600" dirty="0">
                <a:latin typeface="Mongolian Baiti" panose="03000500000000000000" pitchFamily="66" charset="0"/>
                <a:cs typeface="Mongolian Baiti" panose="03000500000000000000" pitchFamily="66" charset="0"/>
              </a:rPr>
              <a:t>La rénovation de la toiture s’inscrit dans une approche globale et cohérente avec l’ensemble des interventions prévues sur le bâtiment. Les réparations seront réalisées à l’aide des matériaux d’origine, afin de préserver l’esthétique, la texture et l’authenticité du moulin. Cette méthode garantit une continuité visuelle avec le bâti existant et respecte les caractéristiques patrimoniales du site.</a:t>
            </a:r>
          </a:p>
          <a:p>
            <a:pPr marL="0" indent="0">
              <a:lnSpc>
                <a:spcPct val="100000"/>
              </a:lnSpc>
              <a:buNone/>
            </a:pPr>
            <a:endParaRPr lang="nl-BE" sz="1600" dirty="0">
              <a:latin typeface="Mongolian Baiti" panose="03000500000000000000" pitchFamily="66" charset="0"/>
              <a:cs typeface="Mongolian Baiti" panose="03000500000000000000" pitchFamily="66" charset="0"/>
            </a:endParaRPr>
          </a:p>
          <a:p>
            <a:pPr marL="0" indent="0">
              <a:lnSpc>
                <a:spcPct val="100000"/>
              </a:lnSpc>
              <a:buNone/>
            </a:pPr>
            <a:r>
              <a:rPr lang="fr-FR" sz="1600" dirty="0">
                <a:latin typeface="Mongolian Baiti" panose="03000500000000000000" pitchFamily="66" charset="0"/>
                <a:cs typeface="Mongolian Baiti" panose="03000500000000000000" pitchFamily="66" charset="0"/>
              </a:rPr>
              <a:t>La toiture sera parallèlement élargie par un débordement de toit sur l’ensemble des façades. Cette extension, conçue dans la logique constructive du bâtiment, contribue à améliorer la protection des murs, à renforcer la cohérence volumétrique et à assurer la durabilité de l’enveloppe.</a:t>
            </a:r>
          </a:p>
          <a:p>
            <a:pPr marL="342900" lvl="1" indent="0">
              <a:lnSpc>
                <a:spcPct val="100000"/>
              </a:lnSpc>
              <a:buNone/>
            </a:pPr>
            <a:endParaRPr lang="nl-BE" sz="1600" dirty="0">
              <a:latin typeface="Mongolian Baiti" panose="03000500000000000000" pitchFamily="66" charset="0"/>
              <a:cs typeface="Mongolian Baiti" panose="03000500000000000000" pitchFamily="66" charset="0"/>
            </a:endParaRPr>
          </a:p>
          <a:p>
            <a:pPr marL="342900" lvl="1" indent="0">
              <a:lnSpc>
                <a:spcPct val="100000"/>
              </a:lnSpc>
              <a:buNone/>
            </a:pPr>
            <a:r>
              <a:rPr lang="fr-FR" sz="1600" dirty="0">
                <a:latin typeface="Mongolian Baiti" panose="03000500000000000000" pitchFamily="66" charset="0"/>
                <a:cs typeface="Mongolian Baiti" panose="03000500000000000000" pitchFamily="66" charset="0"/>
              </a:rPr>
              <a:t>Ps : Le toit sera entièrement renouvelé </a:t>
            </a:r>
            <a:r>
              <a:rPr lang="fr-FR" sz="1600" b="1" dirty="0">
                <a:latin typeface="Mongolian Baiti" panose="03000500000000000000" pitchFamily="66" charset="0"/>
                <a:cs typeface="Mongolian Baiti" panose="03000500000000000000" pitchFamily="66" charset="0"/>
              </a:rPr>
              <a:t>à l’identique</a:t>
            </a:r>
            <a:r>
              <a:rPr lang="fr-FR" sz="1600" dirty="0">
                <a:latin typeface="Mongolian Baiti" panose="03000500000000000000" pitchFamily="66" charset="0"/>
                <a:cs typeface="Mongolian Baiti" panose="03000500000000000000" pitchFamily="66" charset="0"/>
              </a:rPr>
              <a:t>, en utilisant les mêmes ardoises traditionnelles provenant de la carrière de Trélazé (</a:t>
            </a:r>
            <a:r>
              <a:rPr lang="fr-FR" sz="1600" dirty="0" err="1">
                <a:latin typeface="Mongolian Baiti" panose="03000500000000000000" pitchFamily="66" charset="0"/>
                <a:cs typeface="Mongolian Baiti" panose="03000500000000000000" pitchFamily="66" charset="0"/>
              </a:rPr>
              <a:t>Travasac</a:t>
            </a:r>
            <a:r>
              <a:rPr lang="fr-FR" sz="1600" dirty="0">
                <a:latin typeface="Mongolian Baiti" panose="03000500000000000000" pitchFamily="66" charset="0"/>
                <a:cs typeface="Mongolian Baiti" panose="03000500000000000000" pitchFamily="66" charset="0"/>
              </a:rPr>
              <a:t>), afin de préserver l’aspect d’origine et l’authenticité du bâtiment. La pente du toit sera </a:t>
            </a:r>
            <a:r>
              <a:rPr lang="fr-FR" sz="1600" b="1" dirty="0">
                <a:latin typeface="Mongolian Baiti" panose="03000500000000000000" pitchFamily="66" charset="0"/>
                <a:cs typeface="Mongolian Baiti" panose="03000500000000000000" pitchFamily="66" charset="0"/>
              </a:rPr>
              <a:t>légèrement ajustée</a:t>
            </a:r>
            <a:r>
              <a:rPr lang="fr-FR" sz="1600" dirty="0">
                <a:latin typeface="Mongolian Baiti" panose="03000500000000000000" pitchFamily="66" charset="0"/>
                <a:cs typeface="Mongolian Baiti" panose="03000500000000000000" pitchFamily="66" charset="0"/>
              </a:rPr>
              <a:t>, de manière minimale et harmonieuse, sans modifier la silhouette générale ni l’intégration architecturale de l’ensemble.</a:t>
            </a:r>
          </a:p>
          <a:p>
            <a:pPr lvl="1">
              <a:lnSpc>
                <a:spcPct val="100000"/>
              </a:lnSpc>
            </a:pPr>
            <a:endParaRPr lang="fr-FR" sz="1600" b="1" dirty="0">
              <a:latin typeface="Mongolian Baiti" panose="03000500000000000000" pitchFamily="66" charset="0"/>
              <a:cs typeface="Mongolian Baiti" panose="03000500000000000000" pitchFamily="66" charset="0"/>
            </a:endParaRPr>
          </a:p>
          <a:p>
            <a:pPr lvl="1">
              <a:lnSpc>
                <a:spcPct val="100000"/>
              </a:lnSpc>
            </a:pPr>
            <a:endParaRPr lang="fr-FR" sz="1600" b="1" dirty="0">
              <a:latin typeface="Mongolian Baiti" panose="03000500000000000000" pitchFamily="66" charset="0"/>
              <a:cs typeface="Mongolian Baiti" panose="03000500000000000000" pitchFamily="66" charset="0"/>
            </a:endParaRPr>
          </a:p>
          <a:p>
            <a:pPr marL="342900" lvl="1" indent="0">
              <a:lnSpc>
                <a:spcPct val="100000"/>
              </a:lnSpc>
              <a:buNone/>
            </a:pPr>
            <a:r>
              <a:rPr lang="fr-FR" sz="2000" b="1" dirty="0">
                <a:latin typeface="Mongolian Baiti" panose="03000500000000000000" pitchFamily="66" charset="0"/>
                <a:cs typeface="Mongolian Baiti" panose="03000500000000000000" pitchFamily="66" charset="0"/>
              </a:rPr>
              <a:t>Aménagement de la terrasse est. </a:t>
            </a:r>
            <a:endParaRPr lang="nl-BE" sz="2000" dirty="0">
              <a:latin typeface="Mongolian Baiti" panose="03000500000000000000" pitchFamily="66" charset="0"/>
              <a:cs typeface="Mongolian Baiti" panose="03000500000000000000" pitchFamily="66" charset="0"/>
            </a:endParaRPr>
          </a:p>
          <a:p>
            <a:pPr marL="0" indent="0">
              <a:lnSpc>
                <a:spcPct val="100000"/>
              </a:lnSpc>
              <a:buNone/>
            </a:pPr>
            <a:r>
              <a:rPr lang="fr-FR" sz="1600" dirty="0">
                <a:latin typeface="Mongolian Baiti" panose="03000500000000000000" pitchFamily="66" charset="0"/>
                <a:cs typeface="Mongolian Baiti" panose="03000500000000000000" pitchFamily="66" charset="0"/>
              </a:rPr>
              <a:t>La terrasse sera aménagée le long de la façade est, dans le prolongement direct de la lucarne récemment repensée. Elle s’étendra sur toute la longueur de cette façade, avec une profondeur d’environ 4 mètres, créant une continuité naturelle entre la toiture élargie, la lucarne et les espaces extérieurs.</a:t>
            </a:r>
            <a:endParaRPr lang="nl-BE" sz="1600" dirty="0">
              <a:latin typeface="Mongolian Baiti" panose="03000500000000000000" pitchFamily="66" charset="0"/>
              <a:cs typeface="Mongolian Baiti" panose="03000500000000000000" pitchFamily="66" charset="0"/>
            </a:endParaRPr>
          </a:p>
          <a:p>
            <a:pPr>
              <a:lnSpc>
                <a:spcPct val="100000"/>
              </a:lnSpc>
            </a:pPr>
            <a:r>
              <a:rPr lang="fr-FR" sz="1600" dirty="0">
                <a:latin typeface="Mongolian Baiti" panose="03000500000000000000" pitchFamily="66" charset="0"/>
                <a:cs typeface="Mongolian Baiti" panose="03000500000000000000" pitchFamily="66" charset="0"/>
              </a:rPr>
              <a:t>La structure retenue sera identique à celle des terrasses existantes :</a:t>
            </a:r>
            <a:endParaRPr lang="nl-BE" sz="1600" dirty="0">
              <a:latin typeface="Mongolian Baiti" panose="03000500000000000000" pitchFamily="66" charset="0"/>
              <a:cs typeface="Mongolian Baiti" panose="03000500000000000000" pitchFamily="66" charset="0"/>
            </a:endParaRPr>
          </a:p>
          <a:p>
            <a:pPr lvl="0">
              <a:lnSpc>
                <a:spcPct val="100000"/>
              </a:lnSpc>
            </a:pPr>
            <a:r>
              <a:rPr lang="fr-FR" sz="1600" dirty="0">
                <a:latin typeface="Mongolian Baiti" panose="03000500000000000000" pitchFamily="66" charset="0"/>
                <a:cs typeface="Mongolian Baiti" panose="03000500000000000000" pitchFamily="66" charset="0"/>
              </a:rPr>
              <a:t>la grande terrasse située au‑dessus du garage,</a:t>
            </a:r>
            <a:endParaRPr lang="nl-BE" sz="1600" dirty="0">
              <a:latin typeface="Mongolian Baiti" panose="03000500000000000000" pitchFamily="66" charset="0"/>
              <a:cs typeface="Mongolian Baiti" panose="03000500000000000000" pitchFamily="66" charset="0"/>
            </a:endParaRPr>
          </a:p>
          <a:p>
            <a:pPr lvl="0">
              <a:lnSpc>
                <a:spcPct val="100000"/>
              </a:lnSpc>
            </a:pPr>
            <a:r>
              <a:rPr lang="fr-FR" sz="1600" dirty="0">
                <a:latin typeface="Mongolian Baiti" panose="03000500000000000000" pitchFamily="66" charset="0"/>
                <a:cs typeface="Mongolian Baiti" panose="03000500000000000000" pitchFamily="66" charset="0"/>
              </a:rPr>
              <a:t>ainsi que celle de « la vieille annexe ».</a:t>
            </a:r>
            <a:endParaRPr lang="nl-BE" sz="1600" dirty="0">
              <a:latin typeface="Mongolian Baiti" panose="03000500000000000000" pitchFamily="66" charset="0"/>
              <a:cs typeface="Mongolian Baiti" panose="03000500000000000000" pitchFamily="66" charset="0"/>
            </a:endParaRPr>
          </a:p>
          <a:p>
            <a:pPr>
              <a:lnSpc>
                <a:spcPct val="100000"/>
              </a:lnSpc>
            </a:pPr>
            <a:endParaRPr lang="nl-BE" sz="2400" dirty="0">
              <a:latin typeface="Mongolian Baiti" panose="03000500000000000000" pitchFamily="66" charset="0"/>
              <a:cs typeface="Mongolian Baiti" panose="03000500000000000000" pitchFamily="66" charset="0"/>
            </a:endParaRPr>
          </a:p>
          <a:p>
            <a:endParaRPr lang="nl-BE" dirty="0"/>
          </a:p>
        </p:txBody>
      </p:sp>
    </p:spTree>
    <p:extLst>
      <p:ext uri="{BB962C8B-B14F-4D97-AF65-F5344CB8AC3E}">
        <p14:creationId xmlns:p14="http://schemas.microsoft.com/office/powerpoint/2010/main" val="1186248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66D6417-EA83-9AFD-F6A1-2953EBF5D73B}"/>
              </a:ext>
            </a:extLst>
          </p:cNvPr>
          <p:cNvSpPr>
            <a:spLocks noGrp="1"/>
          </p:cNvSpPr>
          <p:nvPr>
            <p:ph type="title"/>
          </p:nvPr>
        </p:nvSpPr>
        <p:spPr>
          <a:xfrm rot="10800000" flipV="1">
            <a:off x="471487" y="1032490"/>
            <a:ext cx="5915025" cy="6619594"/>
          </a:xfrm>
        </p:spPr>
        <p:txBody>
          <a:bodyPr>
            <a:normAutofit fontScale="90000"/>
          </a:bodyPr>
          <a:lstStyle/>
          <a:p>
            <a:pPr lvl="1"/>
            <a:r>
              <a:rPr lang="fr-FR" sz="2200" b="1" dirty="0">
                <a:latin typeface="Mongolian Baiti" panose="03000500000000000000" pitchFamily="66" charset="0"/>
                <a:cs typeface="Mongolian Baiti" panose="03000500000000000000" pitchFamily="66" charset="0"/>
              </a:rPr>
              <a:t>Réseaux et distribution.</a:t>
            </a:r>
            <a:br>
              <a:rPr lang="fr-FR" sz="2000" b="1" dirty="0">
                <a:latin typeface="Mongolian Baiti" panose="03000500000000000000" pitchFamily="66" charset="0"/>
                <a:cs typeface="Mongolian Baiti" panose="03000500000000000000" pitchFamily="66" charset="0"/>
              </a:rPr>
            </a:br>
            <a:br>
              <a:rPr lang="nl-BE" sz="2800" b="1"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Les installations techniques (électricité, eau, chauffage, télécommunications) sont centralisées dans une armoire dédiée située à l’intérieur du moulin. Les circuits sont séparés conformément aux normes en vigueur.</a:t>
            </a:r>
            <a:br>
              <a:rPr lang="nl-BE" sz="16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Le domaine comprend trois habitations, dont une seule est officiellement raccordée au réseau électrique. Cette unité principale redistribue l’électricité vers les dépendances, le moulin et « la vieille annexe ».</a:t>
            </a:r>
            <a:br>
              <a:rPr lang="fr-FR" sz="1800" dirty="0">
                <a:latin typeface="Mongolian Baiti" panose="03000500000000000000" pitchFamily="66" charset="0"/>
                <a:cs typeface="Mongolian Baiti" panose="03000500000000000000" pitchFamily="66" charset="0"/>
              </a:rPr>
            </a:br>
            <a:br>
              <a:rPr lang="nl-BE" sz="16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 </a:t>
            </a:r>
            <a:br>
              <a:rPr lang="nl-BE" sz="2200" dirty="0">
                <a:latin typeface="Mongolian Baiti" panose="03000500000000000000" pitchFamily="66" charset="0"/>
                <a:cs typeface="Mongolian Baiti" panose="03000500000000000000" pitchFamily="66" charset="0"/>
              </a:rPr>
            </a:br>
            <a:r>
              <a:rPr lang="fr-FR" sz="2200" b="1" dirty="0">
                <a:latin typeface="Mongolian Baiti" panose="03000500000000000000" pitchFamily="66" charset="0"/>
                <a:cs typeface="Mongolian Baiti" panose="03000500000000000000" pitchFamily="66" charset="0"/>
              </a:rPr>
              <a:t>Espace cuisine et séjour.</a:t>
            </a:r>
            <a:br>
              <a:rPr lang="fr-FR" sz="2000" b="1" dirty="0">
                <a:latin typeface="Mongolian Baiti" panose="03000500000000000000" pitchFamily="66" charset="0"/>
                <a:cs typeface="Mongolian Baiti" panose="03000500000000000000" pitchFamily="66" charset="0"/>
              </a:rPr>
            </a:br>
            <a:br>
              <a:rPr lang="nl-BE" sz="16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Au rez-de-chaussée, l’espace de vie couvre une surface de 9 × 5 mètres. On y prévoit un escalier tournant trois‑quarts menant à l’étage, ainsi qu’une cuisine et un séjour réunis en un seul ensemble.</a:t>
            </a:r>
            <a:br>
              <a:rPr lang="nl-BE" sz="1600" dirty="0">
                <a:latin typeface="Mongolian Baiti" panose="03000500000000000000" pitchFamily="66" charset="0"/>
                <a:cs typeface="Mongolian Baiti" panose="03000500000000000000" pitchFamily="66" charset="0"/>
              </a:rPr>
            </a:br>
            <a:r>
              <a:rPr lang="fr-FR" sz="2000" dirty="0">
                <a:latin typeface="Mongolian Baiti" panose="03000500000000000000" pitchFamily="66" charset="0"/>
                <a:cs typeface="Mongolian Baiti" panose="03000500000000000000" pitchFamily="66" charset="0"/>
              </a:rPr>
              <a:t> </a:t>
            </a:r>
            <a:br>
              <a:rPr lang="fr-FR" sz="2000" dirty="0">
                <a:latin typeface="Mongolian Baiti" panose="03000500000000000000" pitchFamily="66" charset="0"/>
                <a:cs typeface="Mongolian Baiti" panose="03000500000000000000" pitchFamily="66" charset="0"/>
              </a:rPr>
            </a:br>
            <a:br>
              <a:rPr lang="nl-BE" sz="1600" dirty="0">
                <a:latin typeface="Mongolian Baiti" panose="03000500000000000000" pitchFamily="66" charset="0"/>
                <a:cs typeface="Mongolian Baiti" panose="03000500000000000000" pitchFamily="66" charset="0"/>
              </a:rPr>
            </a:br>
            <a:r>
              <a:rPr lang="fr-FR" sz="2200" b="1" dirty="0">
                <a:latin typeface="Mongolian Baiti" panose="03000500000000000000" pitchFamily="66" charset="0"/>
                <a:cs typeface="Mongolian Baiti" panose="03000500000000000000" pitchFamily="66" charset="0"/>
              </a:rPr>
              <a:t> Chambre à l’étage</a:t>
            </a:r>
            <a:br>
              <a:rPr lang="fr-FR" sz="2000" b="1" dirty="0">
                <a:latin typeface="Mongolian Baiti" panose="03000500000000000000" pitchFamily="66" charset="0"/>
                <a:cs typeface="Mongolian Baiti" panose="03000500000000000000" pitchFamily="66" charset="0"/>
              </a:rPr>
            </a:br>
            <a:br>
              <a:rPr lang="nl-BE" sz="1600" dirty="0">
                <a:latin typeface="Mongolian Baiti" panose="03000500000000000000" pitchFamily="66" charset="0"/>
                <a:cs typeface="Mongolian Baiti" panose="03000500000000000000" pitchFamily="66" charset="0"/>
              </a:rPr>
            </a:br>
            <a:r>
              <a:rPr lang="fr-FR" sz="1800" dirty="0">
                <a:latin typeface="Mongolian Baiti" panose="03000500000000000000" pitchFamily="66" charset="0"/>
                <a:cs typeface="Mongolian Baiti" panose="03000500000000000000" pitchFamily="66" charset="0"/>
              </a:rPr>
              <a:t>L’étage est aménagé en une suite ouverte comprenant chambre et salle de bain. La structure porteuse existante, très stable, est conservée et simplement nivelée à l’aide d’un plancher en OSB et d’un revêtement en bois.</a:t>
            </a:r>
            <a:r>
              <a:rPr lang="fr-FR" sz="1800" dirty="0"/>
              <a:t>	</a:t>
            </a:r>
            <a:br>
              <a:rPr lang="nl-BE" sz="1600" dirty="0"/>
            </a:br>
            <a:r>
              <a:rPr lang="fr-FR" sz="1800" dirty="0"/>
              <a:t> </a:t>
            </a:r>
            <a:br>
              <a:rPr lang="nl-BE" sz="1600" dirty="0"/>
            </a:br>
            <a:endParaRPr lang="nl-BE" dirty="0"/>
          </a:p>
        </p:txBody>
      </p:sp>
    </p:spTree>
    <p:extLst>
      <p:ext uri="{BB962C8B-B14F-4D97-AF65-F5344CB8AC3E}">
        <p14:creationId xmlns:p14="http://schemas.microsoft.com/office/powerpoint/2010/main" val="1141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8DDB06A-45B1-CD5D-EFE4-172202A0B93B}"/>
              </a:ext>
            </a:extLst>
          </p:cNvPr>
          <p:cNvSpPr txBox="1"/>
          <p:nvPr/>
        </p:nvSpPr>
        <p:spPr>
          <a:xfrm>
            <a:off x="527537" y="527539"/>
            <a:ext cx="6189785" cy="10779810"/>
          </a:xfrm>
          <a:prstGeom prst="rect">
            <a:avLst/>
          </a:prstGeom>
          <a:noFill/>
        </p:spPr>
        <p:txBody>
          <a:bodyPr wrap="square">
            <a:spAutoFit/>
          </a:bodyPr>
          <a:lstStyle/>
          <a:p>
            <a:pPr algn="ctr">
              <a:lnSpc>
                <a:spcPct val="116000"/>
              </a:lnSpc>
              <a:spcAft>
                <a:spcPts val="800"/>
              </a:spcAft>
              <a:buNone/>
            </a:pPr>
            <a:r>
              <a:rPr lang="fr-FR" sz="2000" u="sng" dirty="0">
                <a:effectLst/>
                <a:latin typeface="Mongolian Baiti" panose="03000500000000000000" pitchFamily="66" charset="0"/>
                <a:ea typeface="Times New Roman" panose="02020603050405020304" pitchFamily="18" charset="0"/>
                <a:cs typeface="Mongolian Baiti" panose="03000500000000000000" pitchFamily="66" charset="0"/>
              </a:rPr>
              <a:t>Fenêtres de toit – VELUX SK06</a:t>
            </a:r>
            <a:endParaRPr lang="nl-BE" sz="1200" dirty="0">
              <a:effectLst/>
              <a:latin typeface="Mongolian Baiti" panose="03000500000000000000" pitchFamily="66" charset="0"/>
              <a:ea typeface="Aptos" panose="020B0004020202020204" pitchFamily="34" charset="0"/>
              <a:cs typeface="Mongolian Baiti" panose="03000500000000000000" pitchFamily="66" charset="0"/>
            </a:endParaRPr>
          </a:p>
          <a:p>
            <a:pPr>
              <a:spcAft>
                <a:spcPts val="800"/>
              </a:spcAft>
              <a:buNone/>
            </a:pPr>
            <a:r>
              <a:rPr lang="fr-FR" sz="2000" dirty="0">
                <a:effectLst/>
                <a:latin typeface="Mongolian Baiti" panose="03000500000000000000" pitchFamily="66" charset="0"/>
                <a:ea typeface="Times New Roman" panose="02020603050405020304" pitchFamily="18" charset="0"/>
                <a:cs typeface="Mongolian Baiti" panose="03000500000000000000" pitchFamily="66" charset="0"/>
              </a:rPr>
              <a:t> </a:t>
            </a:r>
            <a:endParaRPr lang="nl-BE" sz="12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fr-FR" sz="2000" b="1" dirty="0">
                <a:effectLst/>
                <a:latin typeface="Mongolian Baiti" panose="03000500000000000000" pitchFamily="66" charset="0"/>
                <a:ea typeface="Times New Roman" panose="02020603050405020304" pitchFamily="18" charset="0"/>
                <a:cs typeface="Mongolian Baiti" panose="03000500000000000000" pitchFamily="66" charset="0"/>
              </a:rPr>
              <a:t>1. Objet du document</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Le présent document atteste des caractéristiques techniques de </a:t>
            </a:r>
            <a:r>
              <a:rPr lang="fr-FR" sz="1400" b="1" dirty="0">
                <a:effectLst/>
                <a:latin typeface="Mongolian Baiti" panose="03000500000000000000" pitchFamily="66" charset="0"/>
                <a:ea typeface="Times New Roman" panose="02020603050405020304" pitchFamily="18" charset="0"/>
                <a:cs typeface="Mongolian Baiti" panose="03000500000000000000" pitchFamily="66" charset="0"/>
              </a:rPr>
              <a:t>deux fenêtres de toit VELUX de type standard</a:t>
            </a: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 format </a:t>
            </a:r>
            <a:r>
              <a:rPr lang="fr-FR" sz="1400" b="1" dirty="0">
                <a:effectLst/>
                <a:latin typeface="Mongolian Baiti" panose="03000500000000000000" pitchFamily="66" charset="0"/>
                <a:ea typeface="Times New Roman" panose="02020603050405020304" pitchFamily="18" charset="0"/>
                <a:cs typeface="Mongolian Baiti" panose="03000500000000000000" pitchFamily="66" charset="0"/>
              </a:rPr>
              <a:t>SK06</a:t>
            </a: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 intégrées au projet </a:t>
            </a:r>
            <a:r>
              <a:rPr lang="fr-FR" sz="1400" i="1" dirty="0">
                <a:effectLst/>
                <a:latin typeface="Mongolian Baiti" panose="03000500000000000000" pitchFamily="66" charset="0"/>
                <a:ea typeface="Times New Roman" panose="02020603050405020304" pitchFamily="18" charset="0"/>
                <a:cs typeface="Mongolian Baiti" panose="03000500000000000000" pitchFamily="66" charset="0"/>
              </a:rPr>
              <a:t>Domaine Le </a:t>
            </a:r>
            <a:r>
              <a:rPr lang="fr-FR" sz="1400" i="1" dirty="0" err="1">
                <a:effectLst/>
                <a:latin typeface="Mongolian Baiti" panose="03000500000000000000" pitchFamily="66" charset="0"/>
                <a:ea typeface="Times New Roman" panose="02020603050405020304" pitchFamily="18" charset="0"/>
                <a:cs typeface="Mongolian Baiti" panose="03000500000000000000" pitchFamily="66" charset="0"/>
              </a:rPr>
              <a:t>Mayne</a:t>
            </a: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nl-BE" sz="2000" b="1" dirty="0">
                <a:effectLst/>
                <a:latin typeface="Mongolian Baiti" panose="03000500000000000000" pitchFamily="66" charset="0"/>
                <a:ea typeface="Times New Roman" panose="02020603050405020304" pitchFamily="18" charset="0"/>
                <a:cs typeface="Mongolian Baiti" panose="03000500000000000000" pitchFamily="66" charset="0"/>
              </a:rPr>
              <a:t>2. </a:t>
            </a:r>
            <a:r>
              <a:rPr lang="nl-BE" sz="2000" b="1" dirty="0" err="1">
                <a:effectLst/>
                <a:latin typeface="Mongolian Baiti" panose="03000500000000000000" pitchFamily="66" charset="0"/>
                <a:ea typeface="Times New Roman" panose="02020603050405020304" pitchFamily="18" charset="0"/>
                <a:cs typeface="Mongolian Baiti" panose="03000500000000000000" pitchFamily="66" charset="0"/>
              </a:rPr>
              <a:t>Identification</a:t>
            </a:r>
            <a:r>
              <a:rPr lang="nl-BE" sz="2000" b="1" dirty="0">
                <a:effectLst/>
                <a:latin typeface="Mongolian Baiti" panose="03000500000000000000" pitchFamily="66" charset="0"/>
                <a:ea typeface="Times New Roman" panose="02020603050405020304" pitchFamily="18" charset="0"/>
                <a:cs typeface="Mongolian Baiti" panose="03000500000000000000" pitchFamily="66" charset="0"/>
              </a:rPr>
              <a:t> des </a:t>
            </a:r>
            <a:r>
              <a:rPr lang="nl-BE" sz="2000" b="1" dirty="0" err="1">
                <a:effectLst/>
                <a:latin typeface="Mongolian Baiti" panose="03000500000000000000" pitchFamily="66" charset="0"/>
                <a:ea typeface="Times New Roman" panose="02020603050405020304" pitchFamily="18" charset="0"/>
                <a:cs typeface="Mongolian Baiti" panose="03000500000000000000" pitchFamily="66" charset="0"/>
              </a:rPr>
              <a:t>produits</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nl-BE" sz="1400" b="1" dirty="0" err="1">
                <a:effectLst/>
                <a:latin typeface="Mongolian Baiti" panose="03000500000000000000" pitchFamily="66" charset="0"/>
                <a:ea typeface="Times New Roman" panose="02020603050405020304" pitchFamily="18" charset="0"/>
                <a:cs typeface="Mongolian Baiti" panose="03000500000000000000" pitchFamily="66" charset="0"/>
              </a:rPr>
              <a:t>Fabricant</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 :</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VELUX</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fr-FR" sz="1400" b="1" dirty="0">
                <a:effectLst/>
                <a:latin typeface="Mongolian Baiti" panose="03000500000000000000" pitchFamily="66" charset="0"/>
                <a:ea typeface="Times New Roman" panose="02020603050405020304" pitchFamily="18" charset="0"/>
                <a:cs typeface="Mongolian Baiti" panose="03000500000000000000" pitchFamily="66" charset="0"/>
              </a:rPr>
              <a:t>Catégorie :</a:t>
            </a: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 Fenêtre de toit à rotation (modèle simple, non motorisé)</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Référence </a:t>
            </a:r>
            <a:r>
              <a:rPr lang="nl-BE" sz="1400" b="1" dirty="0" err="1">
                <a:effectLst/>
                <a:latin typeface="Mongolian Baiti" panose="03000500000000000000" pitchFamily="66" charset="0"/>
                <a:ea typeface="Times New Roman" panose="02020603050405020304" pitchFamily="18" charset="0"/>
                <a:cs typeface="Mongolian Baiti" panose="03000500000000000000" pitchFamily="66" charset="0"/>
              </a:rPr>
              <a:t>dimensionnelle</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 :</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SK06</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nl-BE" sz="1400" b="1" dirty="0" err="1">
                <a:effectLst/>
                <a:latin typeface="Mongolian Baiti" panose="03000500000000000000" pitchFamily="66" charset="0"/>
                <a:ea typeface="Times New Roman" panose="02020603050405020304" pitchFamily="18" charset="0"/>
                <a:cs typeface="Mongolian Baiti" panose="03000500000000000000" pitchFamily="66" charset="0"/>
              </a:rPr>
              <a:t>Nombre</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 </a:t>
            </a:r>
            <a:r>
              <a:rPr lang="nl-BE" sz="1400" b="1" dirty="0" err="1">
                <a:effectLst/>
                <a:latin typeface="Mongolian Baiti" panose="03000500000000000000" pitchFamily="66" charset="0"/>
                <a:ea typeface="Times New Roman" panose="02020603050405020304" pitchFamily="18" charset="0"/>
                <a:cs typeface="Mongolian Baiti" panose="03000500000000000000" pitchFamily="66" charset="0"/>
              </a:rPr>
              <a:t>d’unités</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 :</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2</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nl-BE" sz="2000" b="1" dirty="0">
                <a:effectLst/>
                <a:latin typeface="Mongolian Baiti" panose="03000500000000000000" pitchFamily="66" charset="0"/>
                <a:ea typeface="Times New Roman" panose="02020603050405020304" pitchFamily="18" charset="0"/>
                <a:cs typeface="Mongolian Baiti" panose="03000500000000000000" pitchFamily="66" charset="0"/>
              </a:rPr>
              <a:t>3. </a:t>
            </a:r>
            <a:r>
              <a:rPr lang="nl-BE" sz="2000" b="1" dirty="0" err="1">
                <a:effectLst/>
                <a:latin typeface="Mongolian Baiti" panose="03000500000000000000" pitchFamily="66" charset="0"/>
                <a:ea typeface="Times New Roman" panose="02020603050405020304" pitchFamily="18" charset="0"/>
                <a:cs typeface="Mongolian Baiti" panose="03000500000000000000" pitchFamily="66" charset="0"/>
              </a:rPr>
              <a:t>Caractéristiques</a:t>
            </a:r>
            <a:r>
              <a:rPr lang="nl-BE" sz="2000" b="1" dirty="0">
                <a:effectLst/>
                <a:latin typeface="Mongolian Baiti" panose="03000500000000000000" pitchFamily="66" charset="0"/>
                <a:ea typeface="Times New Roman" panose="02020603050405020304" pitchFamily="18" charset="0"/>
                <a:cs typeface="Mongolian Baiti" panose="03000500000000000000" pitchFamily="66" charset="0"/>
              </a:rPr>
              <a:t> </a:t>
            </a:r>
            <a:r>
              <a:rPr lang="nl-BE" sz="2000" b="1" dirty="0" err="1">
                <a:effectLst/>
                <a:latin typeface="Mongolian Baiti" panose="03000500000000000000" pitchFamily="66" charset="0"/>
                <a:ea typeface="Times New Roman" panose="02020603050405020304" pitchFamily="18" charset="0"/>
                <a:cs typeface="Mongolian Baiti" panose="03000500000000000000" pitchFamily="66" charset="0"/>
              </a:rPr>
              <a:t>dimensionnelles</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nl-BE" sz="1400" b="1" dirty="0" err="1">
                <a:effectLst/>
                <a:latin typeface="Mongolian Baiti" panose="03000500000000000000" pitchFamily="66" charset="0"/>
                <a:ea typeface="Times New Roman" panose="02020603050405020304" pitchFamily="18" charset="0"/>
                <a:cs typeface="Mongolian Baiti" panose="03000500000000000000" pitchFamily="66" charset="0"/>
              </a:rPr>
              <a:t>Dimensions</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 </a:t>
            </a:r>
            <a:r>
              <a:rPr lang="nl-BE" sz="1400" b="1" dirty="0" err="1">
                <a:effectLst/>
                <a:latin typeface="Mongolian Baiti" panose="03000500000000000000" pitchFamily="66" charset="0"/>
                <a:ea typeface="Times New Roman" panose="02020603050405020304" pitchFamily="18" charset="0"/>
                <a:cs typeface="Mongolian Baiti" panose="03000500000000000000" pitchFamily="66" charset="0"/>
              </a:rPr>
              <a:t>extérieures</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 du </a:t>
            </a:r>
            <a:r>
              <a:rPr lang="nl-BE" sz="1400" b="1" dirty="0" err="1">
                <a:effectLst/>
                <a:latin typeface="Mongolian Baiti" panose="03000500000000000000" pitchFamily="66" charset="0"/>
                <a:ea typeface="Times New Roman" panose="02020603050405020304" pitchFamily="18" charset="0"/>
                <a:cs typeface="Mongolian Baiti" panose="03000500000000000000" pitchFamily="66" charset="0"/>
              </a:rPr>
              <a:t>châssis</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 :</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742950" lvl="1" indent="-285750">
              <a:lnSpc>
                <a:spcPct val="116000"/>
              </a:lnSpc>
              <a:spcAft>
                <a:spcPts val="800"/>
              </a:spcAft>
              <a:buSzPts val="1000"/>
              <a:buFont typeface="Courier New" panose="02070309020205020404" pitchFamily="49" charset="0"/>
              <a:buChar char="o"/>
              <a:tabLst>
                <a:tab pos="914400" algn="l"/>
              </a:tabLst>
            </a:pPr>
            <a:r>
              <a:rPr lang="nl-BE" sz="1400" dirty="0" err="1">
                <a:effectLst/>
                <a:latin typeface="Mongolian Baiti" panose="03000500000000000000" pitchFamily="66" charset="0"/>
                <a:ea typeface="Times New Roman" panose="02020603050405020304" pitchFamily="18" charset="0"/>
                <a:cs typeface="Mongolian Baiti" panose="03000500000000000000" pitchFamily="66" charset="0"/>
              </a:rPr>
              <a:t>Largeur</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 </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1140 mm</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742950" lvl="1" indent="-285750">
              <a:lnSpc>
                <a:spcPct val="116000"/>
              </a:lnSpc>
              <a:spcAft>
                <a:spcPts val="800"/>
              </a:spcAft>
              <a:buSzPts val="1000"/>
              <a:buFont typeface="Courier New" panose="02070309020205020404" pitchFamily="49" charset="0"/>
              <a:buChar char="o"/>
              <a:tabLst>
                <a:tab pos="914400" algn="l"/>
              </a:tabLst>
            </a:pPr>
            <a:r>
              <a:rPr lang="nl-BE" sz="1400" dirty="0" err="1">
                <a:effectLst/>
                <a:latin typeface="Mongolian Baiti" panose="03000500000000000000" pitchFamily="66" charset="0"/>
                <a:ea typeface="Times New Roman" panose="02020603050405020304" pitchFamily="18" charset="0"/>
                <a:cs typeface="Mongolian Baiti" panose="03000500000000000000" pitchFamily="66" charset="0"/>
              </a:rPr>
              <a:t>Hauteur</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 </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1180 mm</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fr-FR" sz="1400" b="1" dirty="0">
                <a:effectLst/>
                <a:latin typeface="Mongolian Baiti" panose="03000500000000000000" pitchFamily="66" charset="0"/>
                <a:ea typeface="Times New Roman" panose="02020603050405020304" pitchFamily="18" charset="0"/>
                <a:cs typeface="Mongolian Baiti" panose="03000500000000000000" pitchFamily="66" charset="0"/>
              </a:rPr>
              <a:t>Dimensions de jour relevées sur site :</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742950" lvl="1" indent="-285750">
              <a:lnSpc>
                <a:spcPct val="116000"/>
              </a:lnSpc>
              <a:spcAft>
                <a:spcPts val="800"/>
              </a:spcAft>
              <a:buSzPts val="1000"/>
              <a:buFont typeface="Courier New" panose="02070309020205020404" pitchFamily="49" charset="0"/>
              <a:buChar char="o"/>
              <a:tabLst>
                <a:tab pos="914400" algn="l"/>
              </a:tabLst>
            </a:pPr>
            <a:r>
              <a:rPr lang="nl-BE" sz="1400" dirty="0" err="1">
                <a:effectLst/>
                <a:latin typeface="Mongolian Baiti" panose="03000500000000000000" pitchFamily="66" charset="0"/>
                <a:ea typeface="Times New Roman" panose="02020603050405020304" pitchFamily="18" charset="0"/>
                <a:cs typeface="Mongolian Baiti" panose="03000500000000000000" pitchFamily="66" charset="0"/>
              </a:rPr>
              <a:t>Largeur</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 </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1076 mm</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742950" lvl="1" indent="-285750">
              <a:lnSpc>
                <a:spcPct val="116000"/>
              </a:lnSpc>
              <a:spcAft>
                <a:spcPts val="800"/>
              </a:spcAft>
              <a:buSzPts val="1000"/>
              <a:buFont typeface="Courier New" panose="02070309020205020404" pitchFamily="49" charset="0"/>
              <a:buChar char="o"/>
              <a:tabLst>
                <a:tab pos="914400" algn="l"/>
              </a:tabLst>
            </a:pPr>
            <a:r>
              <a:rPr lang="nl-BE" sz="1400" dirty="0" err="1">
                <a:effectLst/>
                <a:latin typeface="Mongolian Baiti" panose="03000500000000000000" pitchFamily="66" charset="0"/>
                <a:ea typeface="Times New Roman" panose="02020603050405020304" pitchFamily="18" charset="0"/>
                <a:cs typeface="Mongolian Baiti" panose="03000500000000000000" pitchFamily="66" charset="0"/>
              </a:rPr>
              <a:t>Hauteur</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 </a:t>
            </a:r>
            <a:r>
              <a:rPr lang="nl-BE" sz="1400" b="1" dirty="0">
                <a:effectLst/>
                <a:latin typeface="Mongolian Baiti" panose="03000500000000000000" pitchFamily="66" charset="0"/>
                <a:ea typeface="Times New Roman" panose="02020603050405020304" pitchFamily="18" charset="0"/>
                <a:cs typeface="Mongolian Baiti" panose="03000500000000000000" pitchFamily="66" charset="0"/>
              </a:rPr>
              <a:t>1151 mm</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Les dimensions relevées correspondent aux tolérances usuelles pour le modèle SK06, conformément aux tableaux dimensionnels du fabricant. </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Source </a:t>
            </a:r>
            <a:r>
              <a:rPr lang="nl-BE" sz="1400" dirty="0" err="1">
                <a:effectLst/>
                <a:latin typeface="Mongolian Baiti" panose="03000500000000000000" pitchFamily="66" charset="0"/>
                <a:ea typeface="Times New Roman" panose="02020603050405020304" pitchFamily="18" charset="0"/>
                <a:cs typeface="Mongolian Baiti" panose="03000500000000000000" pitchFamily="66" charset="0"/>
              </a:rPr>
              <a:t>technique</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 tableau des </a:t>
            </a:r>
            <a:r>
              <a:rPr lang="nl-BE" sz="1400" dirty="0" err="1">
                <a:effectLst/>
                <a:latin typeface="Mongolian Baiti" panose="03000500000000000000" pitchFamily="66" charset="0"/>
                <a:ea typeface="Times New Roman" panose="02020603050405020304" pitchFamily="18" charset="0"/>
                <a:cs typeface="Mongolian Baiti" panose="03000500000000000000" pitchFamily="66" charset="0"/>
              </a:rPr>
              <a:t>dimensions</a:t>
            </a:r>
            <a:r>
              <a:rPr lang="nl-BE" sz="1400" dirty="0">
                <a:effectLst/>
                <a:latin typeface="Mongolian Baiti" panose="03000500000000000000" pitchFamily="66" charset="0"/>
                <a:ea typeface="Times New Roman" panose="02020603050405020304" pitchFamily="18" charset="0"/>
                <a:cs typeface="Mongolian Baiti" panose="03000500000000000000" pitchFamily="66" charset="0"/>
              </a:rPr>
              <a:t> VELUX (SK06 = 114 × 118 cm). </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nl-BE" sz="2000" b="1" dirty="0">
                <a:effectLst/>
                <a:latin typeface="Mongolian Baiti" panose="03000500000000000000" pitchFamily="66" charset="0"/>
                <a:ea typeface="Times New Roman" panose="02020603050405020304" pitchFamily="18" charset="0"/>
                <a:cs typeface="Mongolian Baiti" panose="03000500000000000000" pitchFamily="66" charset="0"/>
              </a:rPr>
              <a:t>4. </a:t>
            </a:r>
            <a:r>
              <a:rPr lang="nl-BE" sz="2000" b="1" dirty="0" err="1">
                <a:effectLst/>
                <a:latin typeface="Mongolian Baiti" panose="03000500000000000000" pitchFamily="66" charset="0"/>
                <a:ea typeface="Times New Roman" panose="02020603050405020304" pitchFamily="18" charset="0"/>
                <a:cs typeface="Mongolian Baiti" panose="03000500000000000000" pitchFamily="66" charset="0"/>
              </a:rPr>
              <a:t>Conformité</a:t>
            </a:r>
            <a:r>
              <a:rPr lang="nl-BE" sz="2000" b="1" dirty="0">
                <a:effectLst/>
                <a:latin typeface="Mongolian Baiti" panose="03000500000000000000" pitchFamily="66" charset="0"/>
                <a:ea typeface="Times New Roman" panose="02020603050405020304" pitchFamily="18" charset="0"/>
                <a:cs typeface="Mongolian Baiti" panose="03000500000000000000" pitchFamily="66" charset="0"/>
              </a:rPr>
              <a:t> réglementaire</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Produit conforme à la norme </a:t>
            </a:r>
            <a:r>
              <a:rPr lang="fr-FR" sz="1400" b="1" dirty="0">
                <a:effectLst/>
                <a:latin typeface="Mongolian Baiti" panose="03000500000000000000" pitchFamily="66" charset="0"/>
                <a:ea typeface="Times New Roman" panose="02020603050405020304" pitchFamily="18" charset="0"/>
                <a:cs typeface="Mongolian Baiti" panose="03000500000000000000" pitchFamily="66" charset="0"/>
              </a:rPr>
              <a:t>EN 14351‑1</a:t>
            </a: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 relative aux fenêtres et portes extérieures.</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Mise en œuvre compatible avec les systèmes de raccordement VELUX adaptés au format SK06.</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marL="342900" lvl="0" indent="-342900">
              <a:lnSpc>
                <a:spcPct val="116000"/>
              </a:lnSpc>
              <a:spcAft>
                <a:spcPts val="800"/>
              </a:spcAft>
              <a:buSzPts val="1000"/>
              <a:buFont typeface="Symbol" panose="05050102010706020507" pitchFamily="18" charset="2"/>
              <a:buChar char=""/>
              <a:tabLst>
                <a:tab pos="457200" algn="l"/>
              </a:tabLst>
            </a:pP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Accessoires compatibles : stores intérieurs, moustiquaires, volets roulants et équipements dédiés au format SK06.</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fr-FR" sz="2000" b="1" dirty="0">
                <a:effectLst/>
                <a:latin typeface="Mongolian Baiti" panose="03000500000000000000" pitchFamily="66" charset="0"/>
                <a:ea typeface="Times New Roman" panose="02020603050405020304" pitchFamily="18" charset="0"/>
                <a:cs typeface="Mongolian Baiti" panose="03000500000000000000" pitchFamily="66" charset="0"/>
              </a:rPr>
              <a:t>5. Conclusion</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a:p>
            <a:pPr>
              <a:lnSpc>
                <a:spcPct val="116000"/>
              </a:lnSpc>
              <a:spcAft>
                <a:spcPts val="800"/>
              </a:spcAft>
              <a:buNone/>
            </a:pP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Les deux ouvertures concernées sont officiellement identifiées comme </a:t>
            </a:r>
            <a:r>
              <a:rPr lang="fr-FR" sz="1400" b="1" dirty="0">
                <a:effectLst/>
                <a:latin typeface="Mongolian Baiti" panose="03000500000000000000" pitchFamily="66" charset="0"/>
                <a:ea typeface="Times New Roman" panose="02020603050405020304" pitchFamily="18" charset="0"/>
                <a:cs typeface="Mongolian Baiti" panose="03000500000000000000" pitchFamily="66" charset="0"/>
              </a:rPr>
              <a:t>fenêtres de toit VELUX SK06 (114 × 118 cm)</a:t>
            </a:r>
            <a:r>
              <a:rPr lang="fr-FR" sz="1400" dirty="0">
                <a:effectLst/>
                <a:latin typeface="Mongolian Baiti" panose="03000500000000000000" pitchFamily="66" charset="0"/>
                <a:ea typeface="Times New Roman" panose="02020603050405020304" pitchFamily="18" charset="0"/>
                <a:cs typeface="Mongolian Baiti" panose="03000500000000000000" pitchFamily="66" charset="0"/>
              </a:rPr>
              <a:t>, modèle simple, conformes aux prescriptions techniques du fabricant et aux exigences applicables aux menuiseries extérieures.</a:t>
            </a:r>
            <a:endParaRPr lang="nl-BE" sz="1400" dirty="0">
              <a:effectLst/>
              <a:latin typeface="Mongolian Baiti" panose="03000500000000000000" pitchFamily="66" charset="0"/>
              <a:ea typeface="Aptos" panose="020B0004020202020204" pitchFamily="34" charset="0"/>
              <a:cs typeface="Mongolian Baiti" panose="03000500000000000000" pitchFamily="66" charset="0"/>
            </a:endParaRPr>
          </a:p>
        </p:txBody>
      </p:sp>
    </p:spTree>
    <p:extLst>
      <p:ext uri="{BB962C8B-B14F-4D97-AF65-F5344CB8AC3E}">
        <p14:creationId xmlns:p14="http://schemas.microsoft.com/office/powerpoint/2010/main" val="3661611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descr="Afbeelding met raam, huis, gebouw&#10;&#10;Door AI gegenereerde inhoud is mogelijk onjuist.">
            <a:extLst>
              <a:ext uri="{FF2B5EF4-FFF2-40B4-BE49-F238E27FC236}">
                <a16:creationId xmlns:a16="http://schemas.microsoft.com/office/drawing/2014/main" id="{C8F10ABA-1000-B5B4-7129-B124C93363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03" y="807847"/>
            <a:ext cx="5151193" cy="4975939"/>
          </a:xfrm>
          <a:prstGeom prst="rect">
            <a:avLst/>
          </a:prstGeom>
        </p:spPr>
      </p:pic>
      <p:pic>
        <p:nvPicPr>
          <p:cNvPr id="11" name="Tijdelijke aanduiding voor inhoud 10" descr="Afbeelding met gebouw, raam, huis, buitenshuis&#10;&#10;Door AI gegenereerde inhoud is mogelijk onjuist.">
            <a:extLst>
              <a:ext uri="{FF2B5EF4-FFF2-40B4-BE49-F238E27FC236}">
                <a16:creationId xmlns:a16="http://schemas.microsoft.com/office/drawing/2014/main" id="{2FF71857-7D69-F073-A59B-B49EB53F39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3403" y="6830244"/>
            <a:ext cx="5151194" cy="4372839"/>
          </a:xfrm>
          <a:prstGeom prst="rect">
            <a:avLst/>
          </a:prstGeom>
        </p:spPr>
      </p:pic>
    </p:spTree>
    <p:extLst>
      <p:ext uri="{BB962C8B-B14F-4D97-AF65-F5344CB8AC3E}">
        <p14:creationId xmlns:p14="http://schemas.microsoft.com/office/powerpoint/2010/main" val="2970987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ebouw, raam, huis, toren&#10;&#10;Door AI gegenereerde inhoud is mogelijk onjuist.">
            <a:extLst>
              <a:ext uri="{FF2B5EF4-FFF2-40B4-BE49-F238E27FC236}">
                <a16:creationId xmlns:a16="http://schemas.microsoft.com/office/drawing/2014/main" id="{4CEB362A-9A92-4447-1D98-5757FE5B1B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7" y="1263814"/>
            <a:ext cx="5915025" cy="4258155"/>
          </a:xfrm>
          <a:prstGeom prst="rect">
            <a:avLst/>
          </a:prstGeom>
        </p:spPr>
      </p:pic>
      <p:pic>
        <p:nvPicPr>
          <p:cNvPr id="8" name="Tijdelijke aanduiding voor inhoud 4" descr="Afbeelding met gebouw, raam, huis, kasteel&#10;&#10;Door AI gegenereerde inhoud is mogelijk onjuist.">
            <a:extLst>
              <a:ext uri="{FF2B5EF4-FFF2-40B4-BE49-F238E27FC236}">
                <a16:creationId xmlns:a16="http://schemas.microsoft.com/office/drawing/2014/main" id="{D9CDD2E4-9783-59F7-3B94-69D36A4987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488" y="6362898"/>
            <a:ext cx="5915025" cy="4565288"/>
          </a:xfrm>
          <a:prstGeom prst="rect">
            <a:avLst/>
          </a:prstGeom>
        </p:spPr>
      </p:pic>
    </p:spTree>
    <p:extLst>
      <p:ext uri="{BB962C8B-B14F-4D97-AF65-F5344CB8AC3E}">
        <p14:creationId xmlns:p14="http://schemas.microsoft.com/office/powerpoint/2010/main" val="1176057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enfilm, schermopname&#10;&#10;Door AI gegenereerde inhoud is mogelijk onjuist.">
            <a:extLst>
              <a:ext uri="{FF2B5EF4-FFF2-40B4-BE49-F238E27FC236}">
                <a16:creationId xmlns:a16="http://schemas.microsoft.com/office/drawing/2014/main" id="{CC293CC0-4FC3-7912-24B1-A8FEB72D20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6096000"/>
            <a:ext cx="5915025" cy="5885779"/>
          </a:xfrm>
          <a:prstGeom prst="rect">
            <a:avLst/>
          </a:prstGeom>
        </p:spPr>
      </p:pic>
      <p:pic>
        <p:nvPicPr>
          <p:cNvPr id="7" name="Afbeelding 6" descr="Afbeelding met gebouw, raam, Container, huis&#10;&#10;Door AI gegenereerde inhoud is mogelijk onjuist.">
            <a:extLst>
              <a:ext uri="{FF2B5EF4-FFF2-40B4-BE49-F238E27FC236}">
                <a16:creationId xmlns:a16="http://schemas.microsoft.com/office/drawing/2014/main" id="{FB45E786-89F8-BBDD-85D9-EB626606B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508377"/>
            <a:ext cx="6858000" cy="5113253"/>
          </a:xfrm>
          <a:prstGeom prst="rect">
            <a:avLst/>
          </a:prstGeom>
        </p:spPr>
      </p:pic>
    </p:spTree>
    <p:extLst>
      <p:ext uri="{BB962C8B-B14F-4D97-AF65-F5344CB8AC3E}">
        <p14:creationId xmlns:p14="http://schemas.microsoft.com/office/powerpoint/2010/main" val="371969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EF7C0-F899-BD1B-0D6A-461B466DADC4}"/>
              </a:ext>
            </a:extLst>
          </p:cNvPr>
          <p:cNvSpPr>
            <a:spLocks noGrp="1"/>
          </p:cNvSpPr>
          <p:nvPr>
            <p:ph type="title"/>
          </p:nvPr>
        </p:nvSpPr>
        <p:spPr>
          <a:xfrm>
            <a:off x="471486" y="716189"/>
            <a:ext cx="5915025" cy="538002"/>
          </a:xfrm>
        </p:spPr>
        <p:txBody>
          <a:bodyPr>
            <a:normAutofit/>
          </a:bodyPr>
          <a:lstStyle/>
          <a:p>
            <a:pPr algn="ctr"/>
            <a:r>
              <a:rPr lang="nl-BE" sz="3200" dirty="0">
                <a:latin typeface="Abadi" panose="020F0502020204030204" pitchFamily="34" charset="0"/>
                <a:cs typeface="Mongolian Baiti" panose="03000500000000000000" pitchFamily="66" charset="0"/>
              </a:rPr>
              <a:t>Vue Côté Nord.</a:t>
            </a:r>
          </a:p>
        </p:txBody>
      </p:sp>
      <p:pic>
        <p:nvPicPr>
          <p:cNvPr id="5" name="Tijdelijke aanduiding voor inhoud 4" descr="Afbeelding met buitenshuis, gebouw, dak, plant&#10;&#10;Door AI gegenereerde inhoud is mogelijk onjuist.">
            <a:extLst>
              <a:ext uri="{FF2B5EF4-FFF2-40B4-BE49-F238E27FC236}">
                <a16:creationId xmlns:a16="http://schemas.microsoft.com/office/drawing/2014/main" id="{F4DFC1F9-F59F-DFA5-2B0F-BFD1DE42F0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108" y="1955012"/>
            <a:ext cx="5801783" cy="4351338"/>
          </a:xfrm>
          <a:prstGeom prst="rect">
            <a:avLst/>
          </a:prstGeom>
        </p:spPr>
      </p:pic>
      <p:pic>
        <p:nvPicPr>
          <p:cNvPr id="4" name="Afbeelding 3" descr="Afbeelding met gebouw, raam, dak, huis&#10;&#10;Door AI gegenereerde inhoud is mogelijk onjuist.">
            <a:extLst>
              <a:ext uri="{FF2B5EF4-FFF2-40B4-BE49-F238E27FC236}">
                <a16:creationId xmlns:a16="http://schemas.microsoft.com/office/drawing/2014/main" id="{DCF2EBCA-605E-C331-FFEB-6581E9025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52" y="7789922"/>
            <a:ext cx="6329891" cy="4045771"/>
          </a:xfrm>
          <a:prstGeom prst="rect">
            <a:avLst/>
          </a:prstGeom>
        </p:spPr>
      </p:pic>
      <p:sp>
        <p:nvSpPr>
          <p:cNvPr id="6" name="Tekstvak 5">
            <a:extLst>
              <a:ext uri="{FF2B5EF4-FFF2-40B4-BE49-F238E27FC236}">
                <a16:creationId xmlns:a16="http://schemas.microsoft.com/office/drawing/2014/main" id="{05FB87EB-2827-395A-C07D-26B46D1F6D8E}"/>
              </a:ext>
            </a:extLst>
          </p:cNvPr>
          <p:cNvSpPr txBox="1"/>
          <p:nvPr/>
        </p:nvSpPr>
        <p:spPr>
          <a:xfrm>
            <a:off x="528108" y="6586471"/>
            <a:ext cx="5801783" cy="923330"/>
          </a:xfrm>
          <a:prstGeom prst="rect">
            <a:avLst/>
          </a:prstGeom>
          <a:noFill/>
        </p:spPr>
        <p:txBody>
          <a:bodyPr wrap="square">
            <a:spAutoFit/>
          </a:bodyPr>
          <a:lstStyle/>
          <a:p>
            <a:pPr algn="ctr"/>
            <a:r>
              <a:rPr lang="fr-FR" dirty="0">
                <a:latin typeface="Abadi" panose="020F0502020204030204" pitchFamily="34" charset="0"/>
                <a:cs typeface="Mongolian Baiti" panose="03000500000000000000" pitchFamily="66" charset="0"/>
              </a:rPr>
              <a:t>Photographies des bâtiments dans leur état authentique. Les dessins qui suivent en illustrent la transformation et l’expression futures.</a:t>
            </a:r>
            <a:endParaRPr lang="nl-BE" dirty="0">
              <a:latin typeface="Abad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2600442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9A3F7-E167-71F5-0832-6EBAD8EFC852}"/>
              </a:ext>
            </a:extLst>
          </p:cNvPr>
          <p:cNvSpPr>
            <a:spLocks noGrp="1"/>
          </p:cNvSpPr>
          <p:nvPr>
            <p:ph type="title"/>
          </p:nvPr>
        </p:nvSpPr>
        <p:spPr>
          <a:xfrm>
            <a:off x="471488" y="715518"/>
            <a:ext cx="6119812" cy="2522982"/>
          </a:xfrm>
        </p:spPr>
        <p:txBody>
          <a:bodyPr>
            <a:normAutofit fontScale="90000"/>
          </a:bodyPr>
          <a:lstStyle/>
          <a:p>
            <a:pPr algn="ctr">
              <a:lnSpc>
                <a:spcPct val="100000"/>
              </a:lnSpc>
            </a:pPr>
            <a:r>
              <a:rPr lang="fr-FR" sz="2200" b="1" dirty="0">
                <a:latin typeface="Mongolian Baiti" panose="03000500000000000000" pitchFamily="66" charset="0"/>
                <a:cs typeface="Mongolian Baiti" panose="03000500000000000000" pitchFamily="66" charset="0"/>
              </a:rPr>
              <a:t>Présentation de l’état existant et illustration de la nouvelle lucarne</a:t>
            </a:r>
            <a:br>
              <a:rPr lang="fr-FR" sz="2400" u="sng" dirty="0">
                <a:latin typeface="Mongolian Baiti" panose="03000500000000000000" pitchFamily="66" charset="0"/>
                <a:cs typeface="Mongolian Baiti" panose="03000500000000000000" pitchFamily="66" charset="0"/>
              </a:rPr>
            </a:br>
            <a:br>
              <a:rPr lang="fr-FR" sz="2400" dirty="0">
                <a:latin typeface="Mongolian Baiti" panose="03000500000000000000" pitchFamily="66" charset="0"/>
                <a:cs typeface="Mongolian Baiti" panose="03000500000000000000" pitchFamily="66" charset="0"/>
              </a:rPr>
            </a:br>
            <a:r>
              <a:rPr lang="fr-FR" sz="2000" dirty="0">
                <a:latin typeface="Mongolian Baiti" panose="03000500000000000000" pitchFamily="66" charset="0"/>
                <a:cs typeface="Mongolian Baiti" panose="03000500000000000000" pitchFamily="66" charset="0"/>
              </a:rPr>
              <a:t>Sur cette page est présentée la forme de toiture d’origine, avec l’ancienne entrée qui faisait office de lucarne et dont la construction se prolongeait jusqu’à la planche. Sur le dessin joint, cette ancienne entrée a été supprimée et la nouvelle lucarne est représentée conformément au projet actuel.</a:t>
            </a:r>
            <a:br>
              <a:rPr lang="fr-FR" dirty="0"/>
            </a:br>
            <a:endParaRPr lang="nl-BE" dirty="0"/>
          </a:p>
        </p:txBody>
      </p:sp>
      <p:pic>
        <p:nvPicPr>
          <p:cNvPr id="5" name="Tijdelijke aanduiding voor inhoud 4" descr="Afbeelding met buitenshuis, gebouw, boom, Plattelandshuis&#10;&#10;Door AI gegenereerde inhoud is mogelijk onjuist.">
            <a:extLst>
              <a:ext uri="{FF2B5EF4-FFF2-40B4-BE49-F238E27FC236}">
                <a16:creationId xmlns:a16="http://schemas.microsoft.com/office/drawing/2014/main" id="{4A06BAE8-36F0-29DC-27EC-27538360DC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895029" y="5954159"/>
            <a:ext cx="7701864" cy="2968830"/>
          </a:xfrm>
          <a:prstGeom prst="rect">
            <a:avLst/>
          </a:prstGeom>
        </p:spPr>
      </p:pic>
      <p:pic>
        <p:nvPicPr>
          <p:cNvPr id="7" name="Afbeelding 6" descr="Afbeelding met gebouw, raam, eigendom, huis&#10;&#10;Door AI gegenereerde inhoud is mogelijk onjuist.">
            <a:extLst>
              <a:ext uri="{FF2B5EF4-FFF2-40B4-BE49-F238E27FC236}">
                <a16:creationId xmlns:a16="http://schemas.microsoft.com/office/drawing/2014/main" id="{B800AC9D-0598-5E67-C1A3-DEC0C740C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59818" y="6249787"/>
            <a:ext cx="7888840" cy="2564550"/>
          </a:xfrm>
          <a:prstGeom prst="rect">
            <a:avLst/>
          </a:prstGeom>
        </p:spPr>
      </p:pic>
    </p:spTree>
    <p:extLst>
      <p:ext uri="{BB962C8B-B14F-4D97-AF65-F5344CB8AC3E}">
        <p14:creationId xmlns:p14="http://schemas.microsoft.com/office/powerpoint/2010/main" val="4281025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ts, tekening, diagram, Plan&#10;&#10;Door AI gegenereerde inhoud is mogelijk onjuist.">
            <a:extLst>
              <a:ext uri="{FF2B5EF4-FFF2-40B4-BE49-F238E27FC236}">
                <a16:creationId xmlns:a16="http://schemas.microsoft.com/office/drawing/2014/main" id="{160C2A7F-C8EA-FAB6-2FB3-F5AAEA5F3C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26" r="11954"/>
          <a:stretch>
            <a:fillRect/>
          </a:stretch>
        </p:blipFill>
        <p:spPr>
          <a:xfrm rot="16200000">
            <a:off x="-1028699" y="3829050"/>
            <a:ext cx="8915400" cy="6858000"/>
          </a:xfrm>
          <a:prstGeom prst="rect">
            <a:avLst/>
          </a:prstGeom>
        </p:spPr>
      </p:pic>
      <p:sp>
        <p:nvSpPr>
          <p:cNvPr id="3" name="Tekstvak 2">
            <a:extLst>
              <a:ext uri="{FF2B5EF4-FFF2-40B4-BE49-F238E27FC236}">
                <a16:creationId xmlns:a16="http://schemas.microsoft.com/office/drawing/2014/main" id="{6231C5B8-1FB8-2D22-2B0A-59F1D32FDB4E}"/>
              </a:ext>
            </a:extLst>
          </p:cNvPr>
          <p:cNvSpPr txBox="1"/>
          <p:nvPr/>
        </p:nvSpPr>
        <p:spPr>
          <a:xfrm>
            <a:off x="0" y="0"/>
            <a:ext cx="6858000" cy="1877437"/>
          </a:xfrm>
          <a:prstGeom prst="rect">
            <a:avLst/>
          </a:prstGeom>
          <a:noFill/>
        </p:spPr>
        <p:txBody>
          <a:bodyPr wrap="square">
            <a:spAutoFit/>
          </a:bodyPr>
          <a:lstStyle/>
          <a:p>
            <a:pPr algn="ctr"/>
            <a:endParaRPr lang="fr-FR" sz="2400" b="1" dirty="0">
              <a:latin typeface="Mongolian Baiti" panose="03000500000000000000" pitchFamily="66" charset="0"/>
              <a:cs typeface="Mongolian Baiti" panose="03000500000000000000" pitchFamily="66" charset="0"/>
            </a:endParaRPr>
          </a:p>
          <a:p>
            <a:pPr algn="ctr"/>
            <a:r>
              <a:rPr lang="fr-FR" sz="2400" b="1" dirty="0">
                <a:latin typeface="Mongolian Baiti" panose="03000500000000000000" pitchFamily="66" charset="0"/>
                <a:cs typeface="Mongolian Baiti" panose="03000500000000000000" pitchFamily="66" charset="0"/>
              </a:rPr>
              <a:t>Dimensions. </a:t>
            </a:r>
          </a:p>
          <a:p>
            <a:pPr algn="ctr"/>
            <a:endParaRPr lang="fr-FR" sz="2800" b="1" dirty="0">
              <a:latin typeface="Mongolian Baiti" panose="03000500000000000000" pitchFamily="66" charset="0"/>
              <a:cs typeface="Mongolian Baiti" panose="03000500000000000000" pitchFamily="66" charset="0"/>
            </a:endParaRPr>
          </a:p>
          <a:p>
            <a:pPr algn="ctr"/>
            <a:r>
              <a:rPr lang="fr-FR" sz="2000" dirty="0">
                <a:latin typeface="Mongolian Baiti" panose="03000500000000000000" pitchFamily="66" charset="0"/>
                <a:cs typeface="Mongolian Baiti" panose="03000500000000000000" pitchFamily="66" charset="0"/>
              </a:rPr>
              <a:t>Aperçu des principales mesures, distances et valeurs relevées, accompagné d’une présentation claire de la construction.</a:t>
            </a:r>
            <a:endParaRPr lang="nl-BE" sz="20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78174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ts, tekening, huis, kunst&#10;&#10;Door AI gegenereerde inhoud is mogelijk onjuist.">
            <a:extLst>
              <a:ext uri="{FF2B5EF4-FFF2-40B4-BE49-F238E27FC236}">
                <a16:creationId xmlns:a16="http://schemas.microsoft.com/office/drawing/2014/main" id="{5282696E-C6D3-5180-CE9E-A01A69BE8A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802" r="5169"/>
          <a:stretch>
            <a:fillRect/>
          </a:stretch>
        </p:blipFill>
        <p:spPr>
          <a:xfrm rot="16200000">
            <a:off x="-1539207" y="3657437"/>
            <a:ext cx="9955464" cy="6237365"/>
          </a:xfrm>
          <a:prstGeom prst="rect">
            <a:avLst/>
          </a:prstGeom>
        </p:spPr>
      </p:pic>
      <p:sp>
        <p:nvSpPr>
          <p:cNvPr id="3" name="Tekstvak 2">
            <a:extLst>
              <a:ext uri="{FF2B5EF4-FFF2-40B4-BE49-F238E27FC236}">
                <a16:creationId xmlns:a16="http://schemas.microsoft.com/office/drawing/2014/main" id="{935DA156-FA17-7957-01D4-1D0389A8451F}"/>
              </a:ext>
            </a:extLst>
          </p:cNvPr>
          <p:cNvSpPr txBox="1"/>
          <p:nvPr/>
        </p:nvSpPr>
        <p:spPr>
          <a:xfrm>
            <a:off x="19050" y="0"/>
            <a:ext cx="6838950" cy="1631216"/>
          </a:xfrm>
          <a:prstGeom prst="rect">
            <a:avLst/>
          </a:prstGeom>
          <a:noFill/>
        </p:spPr>
        <p:txBody>
          <a:bodyPr wrap="square">
            <a:spAutoFit/>
          </a:bodyPr>
          <a:lstStyle/>
          <a:p>
            <a:pPr algn="ctr"/>
            <a:endParaRPr lang="fr-FR" sz="2000" b="1" dirty="0">
              <a:latin typeface="Mongolian Baiti" panose="03000500000000000000" pitchFamily="66" charset="0"/>
              <a:cs typeface="Mongolian Baiti" panose="03000500000000000000" pitchFamily="66" charset="0"/>
            </a:endParaRPr>
          </a:p>
          <a:p>
            <a:pPr algn="ctr"/>
            <a:r>
              <a:rPr lang="fr-FR" sz="2000" b="1" dirty="0">
                <a:latin typeface="Mongolian Baiti" panose="03000500000000000000" pitchFamily="66" charset="0"/>
                <a:cs typeface="Mongolian Baiti" panose="03000500000000000000" pitchFamily="66" charset="0"/>
              </a:rPr>
              <a:t>Dimensions. </a:t>
            </a:r>
          </a:p>
          <a:p>
            <a:pPr algn="ctr"/>
            <a:endParaRPr lang="fr-FR" sz="2400" b="1" dirty="0">
              <a:latin typeface="Mongolian Baiti" panose="03000500000000000000" pitchFamily="66" charset="0"/>
              <a:cs typeface="Mongolian Baiti" panose="03000500000000000000" pitchFamily="66" charset="0"/>
            </a:endParaRPr>
          </a:p>
          <a:p>
            <a:pPr algn="ctr"/>
            <a:r>
              <a:rPr lang="fr-FR" sz="1800" dirty="0">
                <a:latin typeface="Mongolian Baiti" panose="03000500000000000000" pitchFamily="66" charset="0"/>
                <a:cs typeface="Mongolian Baiti" panose="03000500000000000000" pitchFamily="66" charset="0"/>
              </a:rPr>
              <a:t>Aperçu des principales mesures, distances et valeurs relevées, accompagné d’une présentation claire de la construction.</a:t>
            </a:r>
            <a:endParaRPr lang="nl-BE" sz="18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255054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schets, Rechthoek, huis, diagram&#10;&#10;Door AI gegenereerde inhoud is mogelijk onjuist.">
            <a:extLst>
              <a:ext uri="{FF2B5EF4-FFF2-40B4-BE49-F238E27FC236}">
                <a16:creationId xmlns:a16="http://schemas.microsoft.com/office/drawing/2014/main" id="{F548EB14-0AFF-7B43-F97F-3CA1F29B58C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016" r="5776"/>
          <a:stretch>
            <a:fillRect/>
          </a:stretch>
        </p:blipFill>
        <p:spPr>
          <a:xfrm rot="16200000">
            <a:off x="-1466852" y="3990974"/>
            <a:ext cx="9791703" cy="5734051"/>
          </a:xfrm>
          <a:prstGeom prst="rect">
            <a:avLst/>
          </a:prstGeom>
        </p:spPr>
      </p:pic>
      <p:sp>
        <p:nvSpPr>
          <p:cNvPr id="3" name="Tekstvak 2">
            <a:extLst>
              <a:ext uri="{FF2B5EF4-FFF2-40B4-BE49-F238E27FC236}">
                <a16:creationId xmlns:a16="http://schemas.microsoft.com/office/drawing/2014/main" id="{3412BFE6-6BF2-9E49-1364-0DCA57E9C8D4}"/>
              </a:ext>
            </a:extLst>
          </p:cNvPr>
          <p:cNvSpPr txBox="1"/>
          <p:nvPr/>
        </p:nvSpPr>
        <p:spPr>
          <a:xfrm>
            <a:off x="0" y="0"/>
            <a:ext cx="6858000" cy="1631216"/>
          </a:xfrm>
          <a:prstGeom prst="rect">
            <a:avLst/>
          </a:prstGeom>
          <a:noFill/>
        </p:spPr>
        <p:txBody>
          <a:bodyPr wrap="square">
            <a:spAutoFit/>
          </a:bodyPr>
          <a:lstStyle/>
          <a:p>
            <a:pPr algn="ctr"/>
            <a:endParaRPr lang="fr-FR" sz="2000" b="1" dirty="0">
              <a:latin typeface="Mongolian Baiti" panose="03000500000000000000" pitchFamily="66" charset="0"/>
              <a:cs typeface="Mongolian Baiti" panose="03000500000000000000" pitchFamily="66" charset="0"/>
            </a:endParaRPr>
          </a:p>
          <a:p>
            <a:pPr algn="ctr"/>
            <a:r>
              <a:rPr lang="fr-FR" sz="2000" b="1" dirty="0">
                <a:latin typeface="Mongolian Baiti" panose="03000500000000000000" pitchFamily="66" charset="0"/>
                <a:cs typeface="Mongolian Baiti" panose="03000500000000000000" pitchFamily="66" charset="0"/>
              </a:rPr>
              <a:t>Dimensions. </a:t>
            </a:r>
          </a:p>
          <a:p>
            <a:pPr algn="ctr"/>
            <a:endParaRPr lang="fr-FR" sz="2400" b="1" dirty="0">
              <a:latin typeface="Mongolian Baiti" panose="03000500000000000000" pitchFamily="66" charset="0"/>
              <a:cs typeface="Mongolian Baiti" panose="03000500000000000000" pitchFamily="66" charset="0"/>
            </a:endParaRPr>
          </a:p>
          <a:p>
            <a:pPr algn="ctr"/>
            <a:r>
              <a:rPr lang="fr-FR" sz="1800" dirty="0">
                <a:latin typeface="Mongolian Baiti" panose="03000500000000000000" pitchFamily="66" charset="0"/>
                <a:cs typeface="Mongolian Baiti" panose="03000500000000000000" pitchFamily="66" charset="0"/>
              </a:rPr>
              <a:t>Aperçu des principales mesures, distances et valeurs relevées, accompagné d’une présentation claire de la construction.</a:t>
            </a:r>
            <a:endParaRPr lang="nl-BE" sz="18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15088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Rechthoek, tekening, ontwerp&#10;&#10;Door AI gegenereerde inhoud is mogelijk onjuist.">
            <a:extLst>
              <a:ext uri="{FF2B5EF4-FFF2-40B4-BE49-F238E27FC236}">
                <a16:creationId xmlns:a16="http://schemas.microsoft.com/office/drawing/2014/main" id="{10C12154-55B6-D0A6-694F-044B4FF37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44032" y="3538582"/>
            <a:ext cx="9546062" cy="6858001"/>
          </a:xfrm>
          <a:prstGeom prst="rect">
            <a:avLst/>
          </a:prstGeom>
        </p:spPr>
      </p:pic>
      <p:sp>
        <p:nvSpPr>
          <p:cNvPr id="7" name="Tekstvak 6">
            <a:extLst>
              <a:ext uri="{FF2B5EF4-FFF2-40B4-BE49-F238E27FC236}">
                <a16:creationId xmlns:a16="http://schemas.microsoft.com/office/drawing/2014/main" id="{D1D7F25A-0D0E-4E2F-7A3F-27AAAF40EB35}"/>
              </a:ext>
            </a:extLst>
          </p:cNvPr>
          <p:cNvSpPr txBox="1"/>
          <p:nvPr/>
        </p:nvSpPr>
        <p:spPr>
          <a:xfrm>
            <a:off x="0" y="0"/>
            <a:ext cx="6858000" cy="1631216"/>
          </a:xfrm>
          <a:prstGeom prst="rect">
            <a:avLst/>
          </a:prstGeom>
          <a:noFill/>
        </p:spPr>
        <p:txBody>
          <a:bodyPr wrap="square">
            <a:spAutoFit/>
          </a:bodyPr>
          <a:lstStyle/>
          <a:p>
            <a:pPr algn="ctr"/>
            <a:endParaRPr lang="fr-FR" sz="2000" b="1" dirty="0">
              <a:latin typeface="Mongolian Baiti" panose="03000500000000000000" pitchFamily="66" charset="0"/>
              <a:cs typeface="Mongolian Baiti" panose="03000500000000000000" pitchFamily="66" charset="0"/>
            </a:endParaRPr>
          </a:p>
          <a:p>
            <a:pPr algn="ctr"/>
            <a:r>
              <a:rPr lang="fr-FR" sz="2000" b="1" dirty="0">
                <a:latin typeface="Mongolian Baiti" panose="03000500000000000000" pitchFamily="66" charset="0"/>
                <a:cs typeface="Mongolian Baiti" panose="03000500000000000000" pitchFamily="66" charset="0"/>
              </a:rPr>
              <a:t>Dimensions. </a:t>
            </a:r>
          </a:p>
          <a:p>
            <a:pPr algn="ctr"/>
            <a:endParaRPr lang="fr-FR" sz="2400" b="1" dirty="0">
              <a:latin typeface="Mongolian Baiti" panose="03000500000000000000" pitchFamily="66" charset="0"/>
              <a:cs typeface="Mongolian Baiti" panose="03000500000000000000" pitchFamily="66" charset="0"/>
            </a:endParaRPr>
          </a:p>
          <a:p>
            <a:pPr algn="ctr"/>
            <a:r>
              <a:rPr lang="fr-FR" sz="1800" dirty="0">
                <a:latin typeface="Mongolian Baiti" panose="03000500000000000000" pitchFamily="66" charset="0"/>
                <a:cs typeface="Mongolian Baiti" panose="03000500000000000000" pitchFamily="66" charset="0"/>
              </a:rPr>
              <a:t>Aperçu des principales mesures, distances et valeurs relevées, accompagné d’une présentation claire de la construction.</a:t>
            </a:r>
            <a:endParaRPr lang="nl-BE" sz="18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616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buitenshuis, hemel, Ruïnes, wolk&#10;&#10;Door AI gegenereerde inhoud is mogelijk onjuist.">
            <a:extLst>
              <a:ext uri="{FF2B5EF4-FFF2-40B4-BE49-F238E27FC236}">
                <a16:creationId xmlns:a16="http://schemas.microsoft.com/office/drawing/2014/main" id="{8414C26B-56C8-882C-A83B-D1B0A1D9DE6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 r="-791"/>
          <a:stretch>
            <a:fillRect/>
          </a:stretch>
        </p:blipFill>
        <p:spPr>
          <a:xfrm>
            <a:off x="282283" y="8456590"/>
            <a:ext cx="3318165" cy="2563683"/>
          </a:xfrm>
          <a:prstGeom prst="rect">
            <a:avLst/>
          </a:prstGeom>
        </p:spPr>
      </p:pic>
      <p:pic>
        <p:nvPicPr>
          <p:cNvPr id="5" name="Afbeelding 4" descr="Afbeelding met buitenshuis, hemel, gebouw, teken&#10;&#10;Door AI gegenereerde inhoud is mogelijk onjuist.">
            <a:extLst>
              <a:ext uri="{FF2B5EF4-FFF2-40B4-BE49-F238E27FC236}">
                <a16:creationId xmlns:a16="http://schemas.microsoft.com/office/drawing/2014/main" id="{32D833B1-D9C6-0937-C968-C8BB2EB78EF5}"/>
              </a:ext>
            </a:extLst>
          </p:cNvPr>
          <p:cNvPicPr>
            <a:picLocks noChangeAspect="1"/>
          </p:cNvPicPr>
          <p:nvPr/>
        </p:nvPicPr>
        <p:blipFill>
          <a:blip r:embed="rId3">
            <a:extLst>
              <a:ext uri="{28A0092B-C50C-407E-A947-70E740481C1C}">
                <a14:useLocalDpi xmlns:a14="http://schemas.microsoft.com/office/drawing/2010/main" val="0"/>
              </a:ext>
            </a:extLst>
          </a:blip>
          <a:srcRect l="-11022" t="8540" r="38922"/>
          <a:stretch>
            <a:fillRect/>
          </a:stretch>
        </p:blipFill>
        <p:spPr>
          <a:xfrm rot="5400000">
            <a:off x="-256639" y="5134760"/>
            <a:ext cx="3762598" cy="2684755"/>
          </a:xfrm>
          <a:prstGeom prst="rect">
            <a:avLst/>
          </a:prstGeom>
        </p:spPr>
      </p:pic>
      <p:pic>
        <p:nvPicPr>
          <p:cNvPr id="11" name="Afbeelding 10" descr="Afbeelding met buitenshuis, hemel, grond, rots">
            <a:extLst>
              <a:ext uri="{FF2B5EF4-FFF2-40B4-BE49-F238E27FC236}">
                <a16:creationId xmlns:a16="http://schemas.microsoft.com/office/drawing/2014/main" id="{1958C43A-2A57-6F10-8848-AAE50CB79EE0}"/>
              </a:ext>
            </a:extLst>
          </p:cNvPr>
          <p:cNvPicPr>
            <a:picLocks noChangeAspect="1"/>
          </p:cNvPicPr>
          <p:nvPr/>
        </p:nvPicPr>
        <p:blipFill>
          <a:blip r:embed="rId4">
            <a:extLst>
              <a:ext uri="{28A0092B-C50C-407E-A947-70E740481C1C}">
                <a14:useLocalDpi xmlns:a14="http://schemas.microsoft.com/office/drawing/2010/main" val="0"/>
              </a:ext>
            </a:extLst>
          </a:blip>
          <a:srcRect r="27424"/>
          <a:stretch>
            <a:fillRect/>
          </a:stretch>
        </p:blipFill>
        <p:spPr>
          <a:xfrm>
            <a:off x="3257552" y="5191262"/>
            <a:ext cx="3318165" cy="2571750"/>
          </a:xfrm>
          <a:prstGeom prst="rect">
            <a:avLst/>
          </a:prstGeom>
        </p:spPr>
      </p:pic>
      <p:pic>
        <p:nvPicPr>
          <p:cNvPr id="6" name="Tijdelijke aanduiding voor inhoud 4" descr="Afbeelding met buitenshuis, hemel, wolk, rood&#10;&#10;Door AI gegenereerde inhoud is mogelijk onjuist.">
            <a:extLst>
              <a:ext uri="{FF2B5EF4-FFF2-40B4-BE49-F238E27FC236}">
                <a16:creationId xmlns:a16="http://schemas.microsoft.com/office/drawing/2014/main" id="{5F507275-2EE3-9D68-E511-6A8AD91721FA}"/>
              </a:ext>
            </a:extLst>
          </p:cNvPr>
          <p:cNvPicPr>
            <a:picLocks noChangeAspect="1"/>
          </p:cNvPicPr>
          <p:nvPr/>
        </p:nvPicPr>
        <p:blipFill>
          <a:blip r:embed="rId5">
            <a:extLst>
              <a:ext uri="{28A0092B-C50C-407E-A947-70E740481C1C}">
                <a14:useLocalDpi xmlns:a14="http://schemas.microsoft.com/office/drawing/2010/main" val="0"/>
              </a:ext>
            </a:extLst>
          </a:blip>
          <a:srcRect l="10074" t="3946" r="37746" b="-3946"/>
          <a:stretch>
            <a:fillRect/>
          </a:stretch>
        </p:blipFill>
        <p:spPr>
          <a:xfrm rot="5400000">
            <a:off x="3708088" y="8152644"/>
            <a:ext cx="2759989" cy="2975268"/>
          </a:xfrm>
          <a:prstGeom prst="rect">
            <a:avLst/>
          </a:prstGeom>
        </p:spPr>
      </p:pic>
      <p:sp>
        <p:nvSpPr>
          <p:cNvPr id="9" name="Tekstvak 8">
            <a:extLst>
              <a:ext uri="{FF2B5EF4-FFF2-40B4-BE49-F238E27FC236}">
                <a16:creationId xmlns:a16="http://schemas.microsoft.com/office/drawing/2014/main" id="{970F0FB0-D467-6360-A199-B05734CECDBF}"/>
              </a:ext>
            </a:extLst>
          </p:cNvPr>
          <p:cNvSpPr txBox="1"/>
          <p:nvPr/>
        </p:nvSpPr>
        <p:spPr>
          <a:xfrm>
            <a:off x="282282" y="800100"/>
            <a:ext cx="6137568" cy="2492990"/>
          </a:xfrm>
          <a:prstGeom prst="rect">
            <a:avLst/>
          </a:prstGeom>
          <a:noFill/>
        </p:spPr>
        <p:txBody>
          <a:bodyPr wrap="square">
            <a:spAutoFit/>
          </a:bodyPr>
          <a:lstStyle/>
          <a:p>
            <a:pPr algn="ctr">
              <a:buNone/>
            </a:pPr>
            <a:r>
              <a:rPr lang="fr-FR" sz="2000" b="1" dirty="0">
                <a:effectLst/>
                <a:latin typeface="Mongolian Baiti" panose="03000500000000000000" pitchFamily="66" charset="0"/>
                <a:cs typeface="Mongolian Baiti" panose="03000500000000000000" pitchFamily="66" charset="0"/>
              </a:rPr>
              <a:t>Élargissement des débords de toiture</a:t>
            </a:r>
          </a:p>
          <a:p>
            <a:pPr algn="ctr">
              <a:buNone/>
            </a:pPr>
            <a:endParaRPr lang="fr-FR" sz="2400" u="sng" dirty="0">
              <a:effectLst/>
              <a:latin typeface="Mongolian Baiti" panose="03000500000000000000" pitchFamily="66" charset="0"/>
              <a:cs typeface="Mongolian Baiti" panose="03000500000000000000" pitchFamily="66" charset="0"/>
            </a:endParaRPr>
          </a:p>
          <a:p>
            <a:pPr>
              <a:buNone/>
            </a:pPr>
            <a:r>
              <a:rPr lang="fr-FR" dirty="0">
                <a:effectLst/>
                <a:latin typeface="Mongolian Baiti" panose="03000500000000000000" pitchFamily="66" charset="0"/>
                <a:cs typeface="Mongolian Baiti" panose="03000500000000000000" pitchFamily="66" charset="0"/>
              </a:rPr>
              <a:t>Les quatre angles du moulin présentent actuellement un débord de toiture compris entre 30 cm et 50 cm. Dans le cadre du projet, un débord uniformisé d’environ 60 cm est prévu, avec une pente adaptée selon les prescriptions autorisées. La gouttière sera intégrée à cette nouvelle configuration, afin d’améliorer l’évacuation des eaux et d’harmoniser la ligne de toiture.</a:t>
            </a:r>
          </a:p>
        </p:txBody>
      </p:sp>
    </p:spTree>
    <p:extLst>
      <p:ext uri="{BB962C8B-B14F-4D97-AF65-F5344CB8AC3E}">
        <p14:creationId xmlns:p14="http://schemas.microsoft.com/office/powerpoint/2010/main" val="483601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huis, ontwerp, dak, kunst&#10;&#10;Door AI gegenereerde inhoud is mogelijk onjuist.">
            <a:extLst>
              <a:ext uri="{FF2B5EF4-FFF2-40B4-BE49-F238E27FC236}">
                <a16:creationId xmlns:a16="http://schemas.microsoft.com/office/drawing/2014/main" id="{42D9686C-12FC-C622-0710-22AE77433D7A}"/>
              </a:ext>
            </a:extLst>
          </p:cNvPr>
          <p:cNvPicPr>
            <a:picLocks noChangeAspect="1"/>
          </p:cNvPicPr>
          <p:nvPr/>
        </p:nvPicPr>
        <p:blipFill>
          <a:blip r:embed="rId2">
            <a:extLst>
              <a:ext uri="{28A0092B-C50C-407E-A947-70E740481C1C}">
                <a14:useLocalDpi xmlns:a14="http://schemas.microsoft.com/office/drawing/2010/main" val="0"/>
              </a:ext>
            </a:extLst>
          </a:blip>
          <a:srcRect t="29486" r="10256" b="16156"/>
          <a:stretch>
            <a:fillRect/>
          </a:stretch>
        </p:blipFill>
        <p:spPr>
          <a:xfrm>
            <a:off x="1219200" y="2092653"/>
            <a:ext cx="5334000" cy="3717598"/>
          </a:xfrm>
          <a:prstGeom prst="rect">
            <a:avLst/>
          </a:prstGeom>
        </p:spPr>
      </p:pic>
      <p:pic>
        <p:nvPicPr>
          <p:cNvPr id="5" name="Afbeelding 4" descr="Afbeelding met kunst, ontwerp&#10;&#10;Door AI gegenereerde inhoud is mogelijk onjuist.">
            <a:extLst>
              <a:ext uri="{FF2B5EF4-FFF2-40B4-BE49-F238E27FC236}">
                <a16:creationId xmlns:a16="http://schemas.microsoft.com/office/drawing/2014/main" id="{C715B874-37D9-AFD2-1EA6-C281F2614C56}"/>
              </a:ext>
            </a:extLst>
          </p:cNvPr>
          <p:cNvPicPr>
            <a:picLocks noChangeAspect="1"/>
          </p:cNvPicPr>
          <p:nvPr/>
        </p:nvPicPr>
        <p:blipFill>
          <a:blip r:embed="rId3">
            <a:extLst>
              <a:ext uri="{28A0092B-C50C-407E-A947-70E740481C1C}">
                <a14:useLocalDpi xmlns:a14="http://schemas.microsoft.com/office/drawing/2010/main" val="0"/>
              </a:ext>
            </a:extLst>
          </a:blip>
          <a:srcRect b="23266"/>
          <a:stretch>
            <a:fillRect/>
          </a:stretch>
        </p:blipFill>
        <p:spPr>
          <a:xfrm>
            <a:off x="318094" y="7129136"/>
            <a:ext cx="6578006" cy="4272495"/>
          </a:xfrm>
          <a:prstGeom prst="rect">
            <a:avLst/>
          </a:prstGeom>
        </p:spPr>
      </p:pic>
      <p:sp>
        <p:nvSpPr>
          <p:cNvPr id="7" name="Tekstvak 6">
            <a:extLst>
              <a:ext uri="{FF2B5EF4-FFF2-40B4-BE49-F238E27FC236}">
                <a16:creationId xmlns:a16="http://schemas.microsoft.com/office/drawing/2014/main" id="{1E0A779E-C5C2-FF00-52E1-32B56226B50A}"/>
              </a:ext>
            </a:extLst>
          </p:cNvPr>
          <p:cNvSpPr txBox="1"/>
          <p:nvPr/>
        </p:nvSpPr>
        <p:spPr>
          <a:xfrm>
            <a:off x="0" y="0"/>
            <a:ext cx="6858000" cy="1631216"/>
          </a:xfrm>
          <a:prstGeom prst="rect">
            <a:avLst/>
          </a:prstGeom>
          <a:noFill/>
        </p:spPr>
        <p:txBody>
          <a:bodyPr wrap="square">
            <a:spAutoFit/>
          </a:bodyPr>
          <a:lstStyle/>
          <a:p>
            <a:pPr algn="ctr"/>
            <a:endParaRPr lang="fr-FR" sz="2000" b="1" dirty="0">
              <a:latin typeface="Mongolian Baiti" panose="03000500000000000000" pitchFamily="66" charset="0"/>
              <a:cs typeface="Mongolian Baiti" panose="03000500000000000000" pitchFamily="66" charset="0"/>
            </a:endParaRPr>
          </a:p>
          <a:p>
            <a:pPr algn="ctr"/>
            <a:r>
              <a:rPr lang="fr-FR" sz="2000" b="1" dirty="0">
                <a:latin typeface="Mongolian Baiti" panose="03000500000000000000" pitchFamily="66" charset="0"/>
                <a:cs typeface="Mongolian Baiti" panose="03000500000000000000" pitchFamily="66" charset="0"/>
              </a:rPr>
              <a:t>Dimensions. </a:t>
            </a:r>
          </a:p>
          <a:p>
            <a:pPr algn="ctr"/>
            <a:endParaRPr lang="fr-FR" sz="2400" b="1" dirty="0">
              <a:latin typeface="Mongolian Baiti" panose="03000500000000000000" pitchFamily="66" charset="0"/>
              <a:cs typeface="Mongolian Baiti" panose="03000500000000000000" pitchFamily="66" charset="0"/>
            </a:endParaRPr>
          </a:p>
          <a:p>
            <a:pPr algn="ctr"/>
            <a:r>
              <a:rPr lang="fr-FR" sz="1800" dirty="0">
                <a:latin typeface="Mongolian Baiti" panose="03000500000000000000" pitchFamily="66" charset="0"/>
                <a:cs typeface="Mongolian Baiti" panose="03000500000000000000" pitchFamily="66" charset="0"/>
              </a:rPr>
              <a:t>Aperçu des principales mesures, distances et valeurs relevées, accompagné d’une présentation claire de la construction.</a:t>
            </a:r>
            <a:endParaRPr lang="nl-BE" sz="18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994140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diagram, lijn, tekst, Perceel&#10;&#10;Door AI gegenereerde inhoud is mogelijk onjuist.">
            <a:extLst>
              <a:ext uri="{FF2B5EF4-FFF2-40B4-BE49-F238E27FC236}">
                <a16:creationId xmlns:a16="http://schemas.microsoft.com/office/drawing/2014/main" id="{BEA9515E-5E81-984B-67FD-AD6B5FD7108E}"/>
              </a:ext>
            </a:extLst>
          </p:cNvPr>
          <p:cNvPicPr>
            <a:picLocks noChangeAspect="1"/>
          </p:cNvPicPr>
          <p:nvPr/>
        </p:nvPicPr>
        <p:blipFill>
          <a:blip r:embed="rId2">
            <a:extLst>
              <a:ext uri="{28A0092B-C50C-407E-A947-70E740481C1C}">
                <a14:useLocalDpi xmlns:a14="http://schemas.microsoft.com/office/drawing/2010/main" val="0"/>
              </a:ext>
            </a:extLst>
          </a:blip>
          <a:srcRect t="9262" b="8469"/>
          <a:stretch>
            <a:fillRect/>
          </a:stretch>
        </p:blipFill>
        <p:spPr>
          <a:xfrm>
            <a:off x="0" y="1831239"/>
            <a:ext cx="6858000" cy="3676651"/>
          </a:xfrm>
          <a:prstGeom prst="rect">
            <a:avLst/>
          </a:prstGeom>
        </p:spPr>
      </p:pic>
      <p:pic>
        <p:nvPicPr>
          <p:cNvPr id="6" name="Afbeelding 5" descr="Afbeelding met hout, gebouw, hardhout, triplex&#10;&#10;Door AI gegenereerde inhoud is mogelijk onjuist.">
            <a:extLst>
              <a:ext uri="{FF2B5EF4-FFF2-40B4-BE49-F238E27FC236}">
                <a16:creationId xmlns:a16="http://schemas.microsoft.com/office/drawing/2014/main" id="{D1FD8C6F-EE34-6B91-AD2F-2807C65881A8}"/>
              </a:ext>
            </a:extLst>
          </p:cNvPr>
          <p:cNvPicPr>
            <a:picLocks noChangeAspect="1"/>
          </p:cNvPicPr>
          <p:nvPr/>
        </p:nvPicPr>
        <p:blipFill>
          <a:blip r:embed="rId3">
            <a:extLst>
              <a:ext uri="{28A0092B-C50C-407E-A947-70E740481C1C}">
                <a14:useLocalDpi xmlns:a14="http://schemas.microsoft.com/office/drawing/2010/main" val="0"/>
              </a:ext>
            </a:extLst>
          </a:blip>
          <a:srcRect b="20146"/>
          <a:stretch>
            <a:fillRect/>
          </a:stretch>
        </p:blipFill>
        <p:spPr>
          <a:xfrm>
            <a:off x="778118" y="7125816"/>
            <a:ext cx="5301763" cy="4455215"/>
          </a:xfrm>
          <a:prstGeom prst="rect">
            <a:avLst/>
          </a:prstGeom>
        </p:spPr>
      </p:pic>
      <p:sp>
        <p:nvSpPr>
          <p:cNvPr id="8" name="Tekstvak 7">
            <a:extLst>
              <a:ext uri="{FF2B5EF4-FFF2-40B4-BE49-F238E27FC236}">
                <a16:creationId xmlns:a16="http://schemas.microsoft.com/office/drawing/2014/main" id="{4CC69C87-DE9E-B5EC-58E6-E34371DF2A11}"/>
              </a:ext>
            </a:extLst>
          </p:cNvPr>
          <p:cNvSpPr txBox="1"/>
          <p:nvPr/>
        </p:nvSpPr>
        <p:spPr>
          <a:xfrm>
            <a:off x="0" y="0"/>
            <a:ext cx="7029450" cy="1631216"/>
          </a:xfrm>
          <a:prstGeom prst="rect">
            <a:avLst/>
          </a:prstGeom>
          <a:noFill/>
        </p:spPr>
        <p:txBody>
          <a:bodyPr wrap="square">
            <a:spAutoFit/>
          </a:bodyPr>
          <a:lstStyle/>
          <a:p>
            <a:pPr algn="ctr"/>
            <a:endParaRPr lang="fr-FR" sz="2000" b="1" dirty="0">
              <a:latin typeface="Mongolian Baiti" panose="03000500000000000000" pitchFamily="66" charset="0"/>
              <a:cs typeface="Mongolian Baiti" panose="03000500000000000000" pitchFamily="66" charset="0"/>
            </a:endParaRPr>
          </a:p>
          <a:p>
            <a:pPr algn="ctr"/>
            <a:r>
              <a:rPr lang="fr-FR" sz="2000" b="1" dirty="0">
                <a:latin typeface="Mongolian Baiti" panose="03000500000000000000" pitchFamily="66" charset="0"/>
                <a:cs typeface="Mongolian Baiti" panose="03000500000000000000" pitchFamily="66" charset="0"/>
              </a:rPr>
              <a:t>Dimensions. </a:t>
            </a:r>
          </a:p>
          <a:p>
            <a:pPr algn="ctr"/>
            <a:endParaRPr lang="fr-FR" sz="2400" b="1" dirty="0">
              <a:latin typeface="Mongolian Baiti" panose="03000500000000000000" pitchFamily="66" charset="0"/>
              <a:cs typeface="Mongolian Baiti" panose="03000500000000000000" pitchFamily="66" charset="0"/>
            </a:endParaRPr>
          </a:p>
          <a:p>
            <a:pPr algn="ctr"/>
            <a:r>
              <a:rPr lang="fr-FR" sz="1800" dirty="0">
                <a:latin typeface="Mongolian Baiti" panose="03000500000000000000" pitchFamily="66" charset="0"/>
                <a:cs typeface="Mongolian Baiti" panose="03000500000000000000" pitchFamily="66" charset="0"/>
              </a:rPr>
              <a:t>Aperçu des principales mesures, distances et valeurs relevées, accompagné d’une présentation claire de la construction.</a:t>
            </a:r>
            <a:endParaRPr lang="nl-BE" sz="1800" dirty="0">
              <a:latin typeface="Mongolian Baiti" panose="03000500000000000000" pitchFamily="66" charset="0"/>
              <a:cs typeface="Mongolian Baiti" panose="03000500000000000000" pitchFamily="66" charset="0"/>
            </a:endParaRPr>
          </a:p>
        </p:txBody>
      </p:sp>
      <p:sp>
        <p:nvSpPr>
          <p:cNvPr id="10" name="Tekstvak 9">
            <a:extLst>
              <a:ext uri="{FF2B5EF4-FFF2-40B4-BE49-F238E27FC236}">
                <a16:creationId xmlns:a16="http://schemas.microsoft.com/office/drawing/2014/main" id="{6615A44C-8346-2094-D84C-A4A1813B12B0}"/>
              </a:ext>
            </a:extLst>
          </p:cNvPr>
          <p:cNvSpPr txBox="1"/>
          <p:nvPr/>
        </p:nvSpPr>
        <p:spPr>
          <a:xfrm>
            <a:off x="85725" y="5917487"/>
            <a:ext cx="6858000" cy="646331"/>
          </a:xfrm>
          <a:prstGeom prst="rect">
            <a:avLst/>
          </a:prstGeom>
          <a:noFill/>
        </p:spPr>
        <p:txBody>
          <a:bodyPr wrap="square">
            <a:spAutoFit/>
          </a:bodyPr>
          <a:lstStyle/>
          <a:p>
            <a:pPr algn="ctr"/>
            <a:r>
              <a:rPr lang="fr-FR" dirty="0"/>
              <a:t>Ci-joint une photo claire montrant à quoi l’ensemble ressemblera approximativement après la décision des tiers.</a:t>
            </a:r>
            <a:endParaRPr lang="nl-BE" dirty="0"/>
          </a:p>
        </p:txBody>
      </p:sp>
    </p:spTree>
    <p:extLst>
      <p:ext uri="{BB962C8B-B14F-4D97-AF65-F5344CB8AC3E}">
        <p14:creationId xmlns:p14="http://schemas.microsoft.com/office/powerpoint/2010/main" val="3426134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hemel, gebouw, buitenshuis, eigendom&#10;&#10;Door AI gegenereerde inhoud is mogelijk onjuist.">
            <a:extLst>
              <a:ext uri="{FF2B5EF4-FFF2-40B4-BE49-F238E27FC236}">
                <a16:creationId xmlns:a16="http://schemas.microsoft.com/office/drawing/2014/main" id="{54B657E1-685C-C73D-C412-88092FF87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62" y="1924050"/>
            <a:ext cx="5904673" cy="3661437"/>
          </a:xfrm>
          <a:prstGeom prst="rect">
            <a:avLst/>
          </a:prstGeom>
        </p:spPr>
      </p:pic>
      <p:pic>
        <p:nvPicPr>
          <p:cNvPr id="5" name="Afbeelding 4" descr="Afbeelding met gebouw, hemel, buitenshuis, eigendom&#10;&#10;Door AI gegenereerde inhoud is mogelijk onjuist.">
            <a:extLst>
              <a:ext uri="{FF2B5EF4-FFF2-40B4-BE49-F238E27FC236}">
                <a16:creationId xmlns:a16="http://schemas.microsoft.com/office/drawing/2014/main" id="{AD2E6AFA-F4DF-2C20-0D25-918A0A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62" y="6105637"/>
            <a:ext cx="5904672" cy="5552963"/>
          </a:xfrm>
          <a:prstGeom prst="rect">
            <a:avLst/>
          </a:prstGeom>
        </p:spPr>
      </p:pic>
      <p:sp>
        <p:nvSpPr>
          <p:cNvPr id="9" name="Tekstvak 8">
            <a:extLst>
              <a:ext uri="{FF2B5EF4-FFF2-40B4-BE49-F238E27FC236}">
                <a16:creationId xmlns:a16="http://schemas.microsoft.com/office/drawing/2014/main" id="{71E072A9-E06C-D63D-4D42-CCE8BCD6B872}"/>
              </a:ext>
            </a:extLst>
          </p:cNvPr>
          <p:cNvSpPr txBox="1"/>
          <p:nvPr/>
        </p:nvSpPr>
        <p:spPr>
          <a:xfrm>
            <a:off x="0" y="312807"/>
            <a:ext cx="6858000" cy="1384995"/>
          </a:xfrm>
          <a:prstGeom prst="rect">
            <a:avLst/>
          </a:prstGeom>
          <a:noFill/>
        </p:spPr>
        <p:txBody>
          <a:bodyPr wrap="square">
            <a:spAutoFit/>
          </a:bodyPr>
          <a:lstStyle/>
          <a:p>
            <a:pPr algn="ctr"/>
            <a:r>
              <a:rPr lang="fr-FR" sz="2400" b="1" dirty="0">
                <a:latin typeface="Mongolian Baiti" panose="03000500000000000000" pitchFamily="66" charset="0"/>
                <a:cs typeface="Mongolian Baiti" panose="03000500000000000000" pitchFamily="66" charset="0"/>
              </a:rPr>
              <a:t>Lucarne</a:t>
            </a:r>
          </a:p>
          <a:p>
            <a:pPr algn="ctr"/>
            <a:endParaRPr lang="fr-FR" sz="2000" dirty="0">
              <a:latin typeface="Mongolian Baiti" panose="03000500000000000000" pitchFamily="66" charset="0"/>
              <a:cs typeface="Mongolian Baiti" panose="03000500000000000000" pitchFamily="66" charset="0"/>
            </a:endParaRPr>
          </a:p>
          <a:p>
            <a:pPr algn="ctr"/>
            <a:r>
              <a:rPr lang="fr-FR" sz="2000" dirty="0">
                <a:latin typeface="Mongolian Baiti" panose="03000500000000000000" pitchFamily="66" charset="0"/>
                <a:cs typeface="Mongolian Baiti" panose="03000500000000000000" pitchFamily="66" charset="0"/>
              </a:rPr>
              <a:t>Ces photos constituent la meilleure référence trouvée et montrent presque à l’identique l’aspect final prévu pour ma rénovation</a:t>
            </a:r>
            <a:r>
              <a:rPr lang="fr-FR" dirty="0"/>
              <a:t>.</a:t>
            </a:r>
            <a:endParaRPr lang="nl-BE" dirty="0"/>
          </a:p>
        </p:txBody>
      </p:sp>
    </p:spTree>
    <p:extLst>
      <p:ext uri="{BB962C8B-B14F-4D97-AF65-F5344CB8AC3E}">
        <p14:creationId xmlns:p14="http://schemas.microsoft.com/office/powerpoint/2010/main" val="483720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boom, kleding, persoon&#10;&#10;Door AI gegenereerde inhoud is mogelijk onjuist.">
            <a:extLst>
              <a:ext uri="{FF2B5EF4-FFF2-40B4-BE49-F238E27FC236}">
                <a16:creationId xmlns:a16="http://schemas.microsoft.com/office/drawing/2014/main" id="{07EDF763-F69A-1A03-26EA-B835273AA621}"/>
              </a:ext>
            </a:extLst>
          </p:cNvPr>
          <p:cNvPicPr>
            <a:picLocks noChangeAspect="1"/>
          </p:cNvPicPr>
          <p:nvPr/>
        </p:nvPicPr>
        <p:blipFill>
          <a:blip r:embed="rId2">
            <a:extLst>
              <a:ext uri="{28A0092B-C50C-407E-A947-70E740481C1C}">
                <a14:useLocalDpi xmlns:a14="http://schemas.microsoft.com/office/drawing/2010/main" val="0"/>
              </a:ext>
            </a:extLst>
          </a:blip>
          <a:srcRect t="24184"/>
          <a:stretch>
            <a:fillRect/>
          </a:stretch>
        </p:blipFill>
        <p:spPr>
          <a:xfrm>
            <a:off x="1166614" y="1863696"/>
            <a:ext cx="4524770" cy="4232304"/>
          </a:xfrm>
          <a:prstGeom prst="rect">
            <a:avLst/>
          </a:prstGeom>
        </p:spPr>
      </p:pic>
      <p:pic>
        <p:nvPicPr>
          <p:cNvPr id="2" name="Afbeelding 1" descr="Afbeelding met buitenshuis, houten, Plank, gebouw&#10;&#10;Door AI gegenereerde inhoud is mogelijk onjuist.">
            <a:extLst>
              <a:ext uri="{FF2B5EF4-FFF2-40B4-BE49-F238E27FC236}">
                <a16:creationId xmlns:a16="http://schemas.microsoft.com/office/drawing/2014/main" id="{DFDDACB4-B25D-6D32-D785-F31723BD1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53" y="6576647"/>
            <a:ext cx="6220693" cy="4767334"/>
          </a:xfrm>
          <a:prstGeom prst="rect">
            <a:avLst/>
          </a:prstGeom>
        </p:spPr>
      </p:pic>
      <p:sp>
        <p:nvSpPr>
          <p:cNvPr id="4" name="Tekstvak 3">
            <a:extLst>
              <a:ext uri="{FF2B5EF4-FFF2-40B4-BE49-F238E27FC236}">
                <a16:creationId xmlns:a16="http://schemas.microsoft.com/office/drawing/2014/main" id="{EBB99A00-8816-748D-FFAC-A44C783F0BB7}"/>
              </a:ext>
            </a:extLst>
          </p:cNvPr>
          <p:cNvSpPr txBox="1"/>
          <p:nvPr/>
        </p:nvSpPr>
        <p:spPr>
          <a:xfrm>
            <a:off x="0" y="0"/>
            <a:ext cx="6858000" cy="1661993"/>
          </a:xfrm>
          <a:prstGeom prst="rect">
            <a:avLst/>
          </a:prstGeom>
          <a:noFill/>
        </p:spPr>
        <p:txBody>
          <a:bodyPr wrap="square">
            <a:spAutoFit/>
          </a:bodyPr>
          <a:lstStyle/>
          <a:p>
            <a:pPr algn="ctr"/>
            <a:endParaRPr lang="fr-FR" sz="2000" dirty="0">
              <a:latin typeface="Mongolian Baiti" panose="03000500000000000000" pitchFamily="66" charset="0"/>
              <a:cs typeface="Mongolian Baiti" panose="03000500000000000000" pitchFamily="66" charset="0"/>
            </a:endParaRPr>
          </a:p>
          <a:p>
            <a:pPr algn="ctr"/>
            <a:r>
              <a:rPr lang="fr-FR" sz="2400" b="1" dirty="0">
                <a:latin typeface="Mongolian Baiti" panose="03000500000000000000" pitchFamily="66" charset="0"/>
                <a:cs typeface="Mongolian Baiti" panose="03000500000000000000" pitchFamily="66" charset="0"/>
              </a:rPr>
              <a:t>Lucarne</a:t>
            </a:r>
          </a:p>
          <a:p>
            <a:pPr algn="ctr"/>
            <a:endParaRPr lang="fr-FR" sz="1800" dirty="0">
              <a:latin typeface="Mongolian Baiti" panose="03000500000000000000" pitchFamily="66" charset="0"/>
              <a:cs typeface="Mongolian Baiti" panose="03000500000000000000" pitchFamily="66" charset="0"/>
            </a:endParaRPr>
          </a:p>
          <a:p>
            <a:pPr algn="ctr"/>
            <a:r>
              <a:rPr lang="fr-FR" sz="1800" dirty="0">
                <a:latin typeface="Mongolian Baiti" panose="03000500000000000000" pitchFamily="66" charset="0"/>
                <a:cs typeface="Mongolian Baiti" panose="03000500000000000000" pitchFamily="66" charset="0"/>
              </a:rPr>
              <a:t>Ces photos constituent la meilleure référence trouvée et montrent presque à l’identique l’aspect final prévu pour ma rénovation</a:t>
            </a:r>
            <a:r>
              <a:rPr lang="fr-FR" dirty="0"/>
              <a:t>.</a:t>
            </a:r>
            <a:endParaRPr lang="nl-BE" dirty="0"/>
          </a:p>
        </p:txBody>
      </p:sp>
    </p:spTree>
    <p:extLst>
      <p:ext uri="{BB962C8B-B14F-4D97-AF65-F5344CB8AC3E}">
        <p14:creationId xmlns:p14="http://schemas.microsoft.com/office/powerpoint/2010/main" val="144979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1CE0C-0E29-86CD-D9E5-D7925E0C6835}"/>
              </a:ext>
            </a:extLst>
          </p:cNvPr>
          <p:cNvSpPr>
            <a:spLocks noGrp="1"/>
          </p:cNvSpPr>
          <p:nvPr>
            <p:ph type="title"/>
          </p:nvPr>
        </p:nvSpPr>
        <p:spPr>
          <a:xfrm>
            <a:off x="471487" y="270965"/>
            <a:ext cx="5915025" cy="1324065"/>
          </a:xfrm>
        </p:spPr>
        <p:txBody>
          <a:bodyPr>
            <a:normAutofit/>
          </a:bodyPr>
          <a:lstStyle/>
          <a:p>
            <a:pPr algn="ctr"/>
            <a:r>
              <a:rPr lang="nl-BE" sz="3200" dirty="0"/>
              <a:t> </a:t>
            </a:r>
            <a:r>
              <a:rPr lang="nl-BE" sz="3200" dirty="0">
                <a:latin typeface="Abadi" panose="020F0502020204030204" pitchFamily="34" charset="0"/>
                <a:cs typeface="Mongolian Baiti" panose="03000500000000000000" pitchFamily="66" charset="0"/>
              </a:rPr>
              <a:t>Vue Côté </a:t>
            </a:r>
            <a:r>
              <a:rPr lang="nl-BE" sz="3200" dirty="0" err="1">
                <a:latin typeface="Abadi" panose="020F0502020204030204" pitchFamily="34" charset="0"/>
                <a:cs typeface="Mongolian Baiti" panose="03000500000000000000" pitchFamily="66" charset="0"/>
              </a:rPr>
              <a:t>Lucarne</a:t>
            </a:r>
            <a:r>
              <a:rPr lang="nl-BE" sz="3200" dirty="0">
                <a:latin typeface="Abadi" panose="020F0502020204030204" pitchFamily="34" charset="0"/>
                <a:cs typeface="Mongolian Baiti" panose="03000500000000000000" pitchFamily="66" charset="0"/>
              </a:rPr>
              <a:t>.</a:t>
            </a:r>
          </a:p>
        </p:txBody>
      </p:sp>
      <p:pic>
        <p:nvPicPr>
          <p:cNvPr id="5" name="Tijdelijke aanduiding voor inhoud 4" descr="Afbeelding met buitenshuis, gebouw, gras, plant&#10;&#10;Door AI gegenereerde inhoud is mogelijk onjuist.">
            <a:extLst>
              <a:ext uri="{FF2B5EF4-FFF2-40B4-BE49-F238E27FC236}">
                <a16:creationId xmlns:a16="http://schemas.microsoft.com/office/drawing/2014/main" id="{AC5E1C43-840E-9451-0EA9-125F801B7F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787" y="2540946"/>
            <a:ext cx="5801783" cy="3955967"/>
          </a:xfrm>
          <a:prstGeom prst="rect">
            <a:avLst/>
          </a:prstGeom>
        </p:spPr>
      </p:pic>
      <p:pic>
        <p:nvPicPr>
          <p:cNvPr id="7" name="Afbeelding 6" descr="Afbeelding met gebouw, raam, dak, eigendom&#10;&#10;Door AI gegenereerde inhoud is mogelijk onjuist.">
            <a:extLst>
              <a:ext uri="{FF2B5EF4-FFF2-40B4-BE49-F238E27FC236}">
                <a16:creationId xmlns:a16="http://schemas.microsoft.com/office/drawing/2014/main" id="{8CF24414-B7A2-A8A6-3CC7-6449C9C17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45" y="7798969"/>
            <a:ext cx="5636712" cy="3126373"/>
          </a:xfrm>
          <a:prstGeom prst="rect">
            <a:avLst/>
          </a:prstGeom>
        </p:spPr>
      </p:pic>
      <p:sp>
        <p:nvSpPr>
          <p:cNvPr id="4" name="Tekstvak 3">
            <a:extLst>
              <a:ext uri="{FF2B5EF4-FFF2-40B4-BE49-F238E27FC236}">
                <a16:creationId xmlns:a16="http://schemas.microsoft.com/office/drawing/2014/main" id="{A42C67D7-0A81-E38D-4664-E8B6A7EE8EEF}"/>
              </a:ext>
            </a:extLst>
          </p:cNvPr>
          <p:cNvSpPr txBox="1"/>
          <p:nvPr/>
        </p:nvSpPr>
        <p:spPr>
          <a:xfrm>
            <a:off x="628846" y="7064680"/>
            <a:ext cx="5757667" cy="923330"/>
          </a:xfrm>
          <a:prstGeom prst="rect">
            <a:avLst/>
          </a:prstGeom>
          <a:noFill/>
        </p:spPr>
        <p:txBody>
          <a:bodyPr wrap="square">
            <a:spAutoFit/>
          </a:bodyPr>
          <a:lstStyle/>
          <a:p>
            <a:pPr algn="ctr"/>
            <a:r>
              <a:rPr lang="fr-FR" dirty="0">
                <a:latin typeface="Abadi" panose="020F0502020204030204" pitchFamily="34" charset="0"/>
                <a:cs typeface="Mongolian Baiti" panose="03000500000000000000" pitchFamily="66" charset="0"/>
              </a:rPr>
              <a:t>Photographies des bâtiments dans leur état authentique. Les dessins qui suivent en illustrent la transformation et l’expression futures.</a:t>
            </a:r>
            <a:endParaRPr lang="nl-BE" dirty="0">
              <a:latin typeface="Abad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3135390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F5822ED-FCC3-2324-1633-F66CDC5A53A0}"/>
              </a:ext>
            </a:extLst>
          </p:cNvPr>
          <p:cNvSpPr txBox="1"/>
          <p:nvPr/>
        </p:nvSpPr>
        <p:spPr>
          <a:xfrm>
            <a:off x="604911" y="0"/>
            <a:ext cx="5633052" cy="5909310"/>
          </a:xfrm>
          <a:prstGeom prst="rect">
            <a:avLst/>
          </a:prstGeom>
          <a:noFill/>
        </p:spPr>
        <p:txBody>
          <a:bodyPr wrap="square">
            <a:spAutoFit/>
          </a:bodyPr>
          <a:lstStyle/>
          <a:p>
            <a:endParaRPr lang="fr-FR" dirty="0"/>
          </a:p>
          <a:p>
            <a:endParaRPr lang="fr-FR" dirty="0"/>
          </a:p>
          <a:p>
            <a:endParaRPr lang="fr-FR" dirty="0"/>
          </a:p>
          <a:p>
            <a:endParaRPr lang="fr-FR" dirty="0"/>
          </a:p>
          <a:p>
            <a:pPr algn="ctr"/>
            <a:r>
              <a:rPr lang="nl-BE" sz="2400" b="1" dirty="0">
                <a:latin typeface="Mongolian Baiti" panose="03000500000000000000" pitchFamily="66" charset="0"/>
                <a:cs typeface="Mongolian Baiti" panose="03000500000000000000" pitchFamily="66" charset="0"/>
              </a:rPr>
              <a:t>Remarque finale </a:t>
            </a:r>
          </a:p>
          <a:p>
            <a:endParaRPr lang="fr-FR" sz="2400" b="1" dirty="0">
              <a:latin typeface="Mongolian Baiti" panose="03000500000000000000" pitchFamily="66" charset="0"/>
              <a:cs typeface="Mongolian Baiti" panose="03000500000000000000" pitchFamily="66" charset="0"/>
            </a:endParaRPr>
          </a:p>
          <a:p>
            <a:endParaRPr lang="fr-FR" dirty="0"/>
          </a:p>
          <a:p>
            <a:pPr algn="ctr"/>
            <a:r>
              <a:rPr lang="fr-FR" sz="2400" dirty="0">
                <a:latin typeface="Mongolian Baiti" panose="03000500000000000000" pitchFamily="66" charset="0"/>
                <a:cs typeface="Mongolian Baiti" panose="03000500000000000000" pitchFamily="66" charset="0"/>
              </a:rPr>
              <a:t>Concernant ce matériel illustratif : l’ensemble des photos, dessins, dimensions et données complémentaires a été intégré dans cette présentation PowerPoint avec le plus grand soin, afin de permettre un suivi précis de l’exécution future et de représenter le projet de rénovation de manière aussi détaillée que possible, tout en tenant compte d’éventuelles variations limitées lors de la réalisation ultérieure.</a:t>
            </a:r>
            <a:endParaRPr lang="nl-BE" sz="2400" dirty="0">
              <a:latin typeface="Mongolian Baiti" panose="03000500000000000000" pitchFamily="66" charset="0"/>
              <a:cs typeface="Mongolian Baiti" panose="03000500000000000000" pitchFamily="66" charset="0"/>
            </a:endParaRPr>
          </a:p>
        </p:txBody>
      </p:sp>
      <p:sp>
        <p:nvSpPr>
          <p:cNvPr id="6" name="Tekstvak 5">
            <a:extLst>
              <a:ext uri="{FF2B5EF4-FFF2-40B4-BE49-F238E27FC236}">
                <a16:creationId xmlns:a16="http://schemas.microsoft.com/office/drawing/2014/main" id="{64F8AEF8-AF60-DD1C-5155-8696DF0C4A58}"/>
              </a:ext>
            </a:extLst>
          </p:cNvPr>
          <p:cNvSpPr txBox="1"/>
          <p:nvPr/>
        </p:nvSpPr>
        <p:spPr>
          <a:xfrm>
            <a:off x="1167619" y="6342960"/>
            <a:ext cx="5070344" cy="498598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l-BE" sz="2800" dirty="0" err="1">
                <a:latin typeface="Mongolian Baiti" panose="03000500000000000000" pitchFamily="66" charset="0"/>
                <a:cs typeface="Mongolian Baiti" panose="03000500000000000000" pitchFamily="66" charset="0"/>
              </a:rPr>
              <a:t>Coordonnées</a:t>
            </a:r>
            <a:r>
              <a:rPr lang="nl-BE" sz="2800" dirty="0">
                <a:latin typeface="Mongolian Baiti" panose="03000500000000000000" pitchFamily="66" charset="0"/>
                <a:cs typeface="Mongolian Baiti" panose="03000500000000000000" pitchFamily="66" charset="0"/>
              </a:rPr>
              <a:t> </a:t>
            </a:r>
          </a:p>
          <a:p>
            <a:pPr marL="285750" indent="-285750">
              <a:lnSpc>
                <a:spcPct val="150000"/>
              </a:lnSpc>
              <a:buFont typeface="Arial" panose="020B0604020202020204" pitchFamily="34" charset="0"/>
              <a:buChar char="•"/>
            </a:pPr>
            <a:endParaRPr lang="nl-BE" sz="2800" dirty="0">
              <a:latin typeface="Mongolian Baiti" panose="03000500000000000000" pitchFamily="66" charset="0"/>
              <a:cs typeface="Mongolian Baiti" panose="03000500000000000000" pitchFamily="66" charset="0"/>
            </a:endParaRPr>
          </a:p>
          <a:p>
            <a:pPr marL="285750" indent="-285750">
              <a:lnSpc>
                <a:spcPct val="150000"/>
              </a:lnSpc>
              <a:buFont typeface="Arial" panose="020B0604020202020204" pitchFamily="34" charset="0"/>
              <a:buChar char="•"/>
            </a:pPr>
            <a:r>
              <a:rPr lang="nl-BE" sz="2400" dirty="0">
                <a:latin typeface="Mongolian Baiti" panose="03000500000000000000" pitchFamily="66" charset="0"/>
                <a:cs typeface="Mongolian Baiti" panose="03000500000000000000" pitchFamily="66" charset="0"/>
              </a:rPr>
              <a:t>Scherpereel Wim </a:t>
            </a:r>
          </a:p>
          <a:p>
            <a:pPr marL="285750" indent="-285750">
              <a:lnSpc>
                <a:spcPct val="150000"/>
              </a:lnSpc>
              <a:buFont typeface="Arial" panose="020B0604020202020204" pitchFamily="34" charset="0"/>
              <a:buChar char="•"/>
            </a:pPr>
            <a:r>
              <a:rPr lang="nl-BE" sz="2400" dirty="0">
                <a:latin typeface="Mongolian Baiti" panose="03000500000000000000" pitchFamily="66" charset="0"/>
                <a:cs typeface="Mongolian Baiti" panose="03000500000000000000" pitchFamily="66" charset="0"/>
              </a:rPr>
              <a:t>Le </a:t>
            </a:r>
            <a:r>
              <a:rPr lang="nl-BE" sz="2400" dirty="0" err="1">
                <a:latin typeface="Mongolian Baiti" panose="03000500000000000000" pitchFamily="66" charset="0"/>
                <a:cs typeface="Mongolian Baiti" panose="03000500000000000000" pitchFamily="66" charset="0"/>
              </a:rPr>
              <a:t>Mayne</a:t>
            </a:r>
            <a:r>
              <a:rPr lang="nl-BE" sz="2400" dirty="0">
                <a:latin typeface="Mongolian Baiti" panose="03000500000000000000" pitchFamily="66" charset="0"/>
                <a:cs typeface="Mongolian Baiti" panose="03000500000000000000" pitchFamily="66" charset="0"/>
              </a:rPr>
              <a:t> </a:t>
            </a:r>
            <a:r>
              <a:rPr lang="nl-BE" sz="2400" dirty="0" err="1">
                <a:latin typeface="Mongolian Baiti" panose="03000500000000000000" pitchFamily="66" charset="0"/>
                <a:cs typeface="Mongolian Baiti" panose="03000500000000000000" pitchFamily="66" charset="0"/>
              </a:rPr>
              <a:t>lieu</a:t>
            </a:r>
            <a:r>
              <a:rPr lang="nl-BE" sz="2400" dirty="0">
                <a:latin typeface="Mongolian Baiti" panose="03000500000000000000" pitchFamily="66" charset="0"/>
                <a:cs typeface="Mongolian Baiti" panose="03000500000000000000" pitchFamily="66" charset="0"/>
              </a:rPr>
              <a:t>-dit </a:t>
            </a:r>
          </a:p>
          <a:p>
            <a:pPr marL="285750" indent="-285750">
              <a:lnSpc>
                <a:spcPct val="150000"/>
              </a:lnSpc>
              <a:buFont typeface="Arial" panose="020B0604020202020204" pitchFamily="34" charset="0"/>
              <a:buChar char="•"/>
            </a:pPr>
            <a:r>
              <a:rPr lang="nl-BE" sz="2400" dirty="0">
                <a:latin typeface="Mongolian Baiti" panose="03000500000000000000" pitchFamily="66" charset="0"/>
                <a:cs typeface="Mongolian Baiti" panose="03000500000000000000" pitchFamily="66" charset="0"/>
              </a:rPr>
              <a:t>Bois </a:t>
            </a:r>
            <a:r>
              <a:rPr lang="nl-BE" sz="2400" dirty="0" err="1">
                <a:latin typeface="Mongolian Baiti" panose="03000500000000000000" pitchFamily="66" charset="0"/>
                <a:cs typeface="Mongolian Baiti" panose="03000500000000000000" pitchFamily="66" charset="0"/>
              </a:rPr>
              <a:t>Labesse</a:t>
            </a:r>
            <a:endParaRPr lang="nl-BE" sz="2400" dirty="0">
              <a:latin typeface="Mongolian Baiti" panose="03000500000000000000" pitchFamily="66" charset="0"/>
              <a:cs typeface="Mongolian Baiti" panose="03000500000000000000" pitchFamily="66" charset="0"/>
            </a:endParaRPr>
          </a:p>
          <a:p>
            <a:pPr marL="285750" indent="-285750">
              <a:lnSpc>
                <a:spcPct val="150000"/>
              </a:lnSpc>
              <a:buFont typeface="Arial" panose="020B0604020202020204" pitchFamily="34" charset="0"/>
              <a:buChar char="•"/>
            </a:pPr>
            <a:r>
              <a:rPr lang="nl-BE" sz="2400" dirty="0">
                <a:latin typeface="Mongolian Baiti" panose="03000500000000000000" pitchFamily="66" charset="0"/>
                <a:cs typeface="Mongolian Baiti" panose="03000500000000000000" pitchFamily="66" charset="0"/>
              </a:rPr>
              <a:t>19130 </a:t>
            </a:r>
            <a:r>
              <a:rPr lang="nl-BE" sz="2400" dirty="0" err="1">
                <a:latin typeface="Mongolian Baiti" panose="03000500000000000000" pitchFamily="66" charset="0"/>
                <a:cs typeface="Mongolian Baiti" panose="03000500000000000000" pitchFamily="66" charset="0"/>
              </a:rPr>
              <a:t>Lascaux</a:t>
            </a:r>
            <a:endParaRPr lang="nl-BE" sz="2400" dirty="0">
              <a:latin typeface="Mongolian Baiti" panose="03000500000000000000" pitchFamily="66" charset="0"/>
              <a:cs typeface="Mongolian Baiti" panose="03000500000000000000" pitchFamily="66" charset="0"/>
            </a:endParaRPr>
          </a:p>
          <a:p>
            <a:pPr marL="285750" indent="-285750">
              <a:lnSpc>
                <a:spcPct val="150000"/>
              </a:lnSpc>
              <a:buFont typeface="Arial" panose="020B0604020202020204" pitchFamily="34" charset="0"/>
              <a:buChar char="•"/>
            </a:pPr>
            <a:r>
              <a:rPr lang="nl-BE" sz="2400" dirty="0">
                <a:latin typeface="Mongolian Baiti" panose="03000500000000000000" pitchFamily="66" charset="0"/>
                <a:cs typeface="Mongolian Baiti" panose="03000500000000000000" pitchFamily="66" charset="0"/>
              </a:rPr>
              <a:t>00 33 677 31 88 71</a:t>
            </a:r>
          </a:p>
          <a:p>
            <a:pPr marL="285750" indent="-285750">
              <a:lnSpc>
                <a:spcPct val="150000"/>
              </a:lnSpc>
              <a:buFont typeface="Arial" panose="020B0604020202020204" pitchFamily="34" charset="0"/>
              <a:buChar char="•"/>
            </a:pPr>
            <a:r>
              <a:rPr lang="nl-BE" sz="2400" dirty="0">
                <a:latin typeface="Mongolian Baiti" panose="03000500000000000000" pitchFamily="66" charset="0"/>
                <a:cs typeface="Mongolian Baiti" panose="03000500000000000000" pitchFamily="66" charset="0"/>
              </a:rPr>
              <a:t>scherpereel.wim@orange.fr</a:t>
            </a:r>
          </a:p>
          <a:p>
            <a:endParaRPr lang="nl-BE" dirty="0"/>
          </a:p>
        </p:txBody>
      </p:sp>
    </p:spTree>
    <p:extLst>
      <p:ext uri="{BB962C8B-B14F-4D97-AF65-F5344CB8AC3E}">
        <p14:creationId xmlns:p14="http://schemas.microsoft.com/office/powerpoint/2010/main" val="473690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35D33-4041-F102-69F8-6BE06866D71E}"/>
              </a:ext>
            </a:extLst>
          </p:cNvPr>
          <p:cNvSpPr>
            <a:spLocks noGrp="1"/>
          </p:cNvSpPr>
          <p:nvPr>
            <p:ph type="title"/>
          </p:nvPr>
        </p:nvSpPr>
        <p:spPr>
          <a:xfrm>
            <a:off x="414865" y="141028"/>
            <a:ext cx="5915025" cy="1388233"/>
          </a:xfrm>
        </p:spPr>
        <p:txBody>
          <a:bodyPr/>
          <a:lstStyle/>
          <a:p>
            <a:pPr algn="ctr"/>
            <a:r>
              <a:rPr lang="nl-BE" dirty="0"/>
              <a:t> </a:t>
            </a:r>
            <a:r>
              <a:rPr lang="nl-BE" dirty="0">
                <a:latin typeface="Abadi" panose="020F0502020204030204" pitchFamily="34" charset="0"/>
                <a:cs typeface="Mongolian Baiti" panose="03000500000000000000" pitchFamily="66" charset="0"/>
              </a:rPr>
              <a:t>Vue </a:t>
            </a:r>
            <a:r>
              <a:rPr lang="nl-BE" dirty="0" err="1">
                <a:latin typeface="Abadi" panose="020F0502020204030204" pitchFamily="34" charset="0"/>
                <a:cs typeface="Mongolian Baiti" panose="03000500000000000000" pitchFamily="66" charset="0"/>
              </a:rPr>
              <a:t>sur</a:t>
            </a:r>
            <a:r>
              <a:rPr lang="nl-BE" dirty="0">
                <a:latin typeface="Abadi" panose="020F0502020204030204" pitchFamily="34" charset="0"/>
                <a:cs typeface="Mongolian Baiti" panose="03000500000000000000" pitchFamily="66" charset="0"/>
              </a:rPr>
              <a:t> </a:t>
            </a:r>
            <a:r>
              <a:rPr lang="nl-BE" dirty="0" err="1">
                <a:latin typeface="Abadi" panose="020F0502020204030204" pitchFamily="34" charset="0"/>
                <a:cs typeface="Mongolian Baiti" panose="03000500000000000000" pitchFamily="66" charset="0"/>
              </a:rPr>
              <a:t>l'entrée</a:t>
            </a:r>
            <a:r>
              <a:rPr lang="nl-BE" dirty="0">
                <a:latin typeface="Abadi" panose="020F0502020204030204" pitchFamily="34" charset="0"/>
                <a:cs typeface="Mongolian Baiti" panose="03000500000000000000" pitchFamily="66" charset="0"/>
              </a:rPr>
              <a:t>.</a:t>
            </a:r>
          </a:p>
        </p:txBody>
      </p:sp>
      <p:pic>
        <p:nvPicPr>
          <p:cNvPr id="5" name="Tijdelijke aanduiding voor inhoud 4" descr="Afbeelding met buitenshuis, gebouw, gras, plant&#10;&#10;Door AI gegenereerde inhoud is mogelijk onjuist.">
            <a:extLst>
              <a:ext uri="{FF2B5EF4-FFF2-40B4-BE49-F238E27FC236}">
                <a16:creationId xmlns:a16="http://schemas.microsoft.com/office/drawing/2014/main" id="{82A1F817-BFE5-40EF-9BAE-EA82240A95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2310481"/>
            <a:ext cx="5801783" cy="4351338"/>
          </a:xfrm>
          <a:prstGeom prst="rect">
            <a:avLst/>
          </a:prstGeom>
        </p:spPr>
      </p:pic>
      <p:pic>
        <p:nvPicPr>
          <p:cNvPr id="4" name="Afbeelding 3" descr="Afbeelding met gebouw, raam, huis, muur&#10;&#10;Door AI gegenereerde inhoud is mogelijk onjuist.">
            <a:extLst>
              <a:ext uri="{FF2B5EF4-FFF2-40B4-BE49-F238E27FC236}">
                <a16:creationId xmlns:a16="http://schemas.microsoft.com/office/drawing/2014/main" id="{DBF4A661-75EA-5904-9C43-8EC19EF1A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856" y="8032490"/>
            <a:ext cx="4650288" cy="3330850"/>
          </a:xfrm>
          <a:prstGeom prst="rect">
            <a:avLst/>
          </a:prstGeom>
        </p:spPr>
      </p:pic>
      <p:sp>
        <p:nvSpPr>
          <p:cNvPr id="6" name="Tekstvak 5">
            <a:extLst>
              <a:ext uri="{FF2B5EF4-FFF2-40B4-BE49-F238E27FC236}">
                <a16:creationId xmlns:a16="http://schemas.microsoft.com/office/drawing/2014/main" id="{52BC8590-F117-13E4-EDDE-8FAFCEE4A08D}"/>
              </a:ext>
            </a:extLst>
          </p:cNvPr>
          <p:cNvSpPr txBox="1"/>
          <p:nvPr/>
        </p:nvSpPr>
        <p:spPr>
          <a:xfrm>
            <a:off x="471487" y="6934953"/>
            <a:ext cx="5801783" cy="923330"/>
          </a:xfrm>
          <a:prstGeom prst="rect">
            <a:avLst/>
          </a:prstGeom>
          <a:noFill/>
        </p:spPr>
        <p:txBody>
          <a:bodyPr wrap="square">
            <a:spAutoFit/>
          </a:bodyPr>
          <a:lstStyle/>
          <a:p>
            <a:pPr algn="ctr"/>
            <a:r>
              <a:rPr lang="fr-FR" dirty="0">
                <a:latin typeface="Abadi" panose="020F0502020204030204" pitchFamily="34" charset="0"/>
                <a:cs typeface="Mongolian Baiti" panose="03000500000000000000" pitchFamily="66" charset="0"/>
              </a:rPr>
              <a:t>Photographies des bâtiments dans leur état authentique. Les dessins qui suivent en illustrent la transformation et l’expression futures.</a:t>
            </a:r>
            <a:endParaRPr lang="nl-BE" dirty="0">
              <a:latin typeface="Abad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231316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C1FB3-E2D4-7DC4-A453-92CC9030A993}"/>
              </a:ext>
            </a:extLst>
          </p:cNvPr>
          <p:cNvSpPr>
            <a:spLocks noGrp="1"/>
          </p:cNvSpPr>
          <p:nvPr>
            <p:ph type="title"/>
          </p:nvPr>
        </p:nvSpPr>
        <p:spPr>
          <a:xfrm>
            <a:off x="471488" y="369278"/>
            <a:ext cx="5858403" cy="1026386"/>
          </a:xfrm>
        </p:spPr>
        <p:txBody>
          <a:bodyPr/>
          <a:lstStyle/>
          <a:p>
            <a:pPr algn="ctr"/>
            <a:r>
              <a:rPr lang="nl-BE" dirty="0">
                <a:latin typeface="Abadi" panose="020F0502020204030204" pitchFamily="34" charset="0"/>
                <a:cs typeface="Mongolian Baiti" panose="03000500000000000000" pitchFamily="66" charset="0"/>
              </a:rPr>
              <a:t>Vue Côté Nord.</a:t>
            </a:r>
            <a:endParaRPr lang="nl-BE" dirty="0"/>
          </a:p>
        </p:txBody>
      </p:sp>
      <p:pic>
        <p:nvPicPr>
          <p:cNvPr id="5" name="Tijdelijke aanduiding voor inhoud 4" descr="Afbeelding met buitenshuis, gebouw, hemel, gras&#10;&#10;Door AI gegenereerde inhoud is mogelijk onjuist.">
            <a:extLst>
              <a:ext uri="{FF2B5EF4-FFF2-40B4-BE49-F238E27FC236}">
                <a16:creationId xmlns:a16="http://schemas.microsoft.com/office/drawing/2014/main" id="{9AD43FDF-34FD-A224-2760-0B7DF08A89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108" y="1744662"/>
            <a:ext cx="5801783" cy="4351338"/>
          </a:xfrm>
          <a:prstGeom prst="rect">
            <a:avLst/>
          </a:prstGeom>
        </p:spPr>
      </p:pic>
      <p:pic>
        <p:nvPicPr>
          <p:cNvPr id="4" name="Afbeelding 3" descr="Afbeelding met gebouw, raam, huis, eigendom&#10;&#10;Door AI gegenereerde inhoud is mogelijk onjuist.">
            <a:extLst>
              <a:ext uri="{FF2B5EF4-FFF2-40B4-BE49-F238E27FC236}">
                <a16:creationId xmlns:a16="http://schemas.microsoft.com/office/drawing/2014/main" id="{E334D36C-C429-23E3-5FB6-3AF7734E4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36" y="7484176"/>
            <a:ext cx="5322055" cy="3943779"/>
          </a:xfrm>
          <a:prstGeom prst="rect">
            <a:avLst/>
          </a:prstGeom>
        </p:spPr>
      </p:pic>
      <p:sp>
        <p:nvSpPr>
          <p:cNvPr id="6" name="Tekstvak 5">
            <a:extLst>
              <a:ext uri="{FF2B5EF4-FFF2-40B4-BE49-F238E27FC236}">
                <a16:creationId xmlns:a16="http://schemas.microsoft.com/office/drawing/2014/main" id="{7651A248-7980-9FA2-80ED-F7293137BC47}"/>
              </a:ext>
            </a:extLst>
          </p:cNvPr>
          <p:cNvSpPr txBox="1"/>
          <p:nvPr/>
        </p:nvSpPr>
        <p:spPr>
          <a:xfrm>
            <a:off x="584731" y="6444999"/>
            <a:ext cx="5745160" cy="923330"/>
          </a:xfrm>
          <a:prstGeom prst="rect">
            <a:avLst/>
          </a:prstGeom>
          <a:noFill/>
        </p:spPr>
        <p:txBody>
          <a:bodyPr wrap="square">
            <a:spAutoFit/>
          </a:bodyPr>
          <a:lstStyle/>
          <a:p>
            <a:pPr algn="ctr"/>
            <a:r>
              <a:rPr lang="fr-FR" dirty="0">
                <a:latin typeface="Abadi" panose="020F0502020204030204" pitchFamily="34" charset="0"/>
                <a:cs typeface="Mongolian Baiti" panose="03000500000000000000" pitchFamily="66" charset="0"/>
              </a:rPr>
              <a:t>Photographies des bâtiments dans leur état authentique. Les dessins qui suivent en illustrent la transformation et l’expression futures.</a:t>
            </a:r>
            <a:endParaRPr lang="nl-BE" dirty="0">
              <a:latin typeface="Abad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100000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790D8-AC37-9C5C-6D1F-EA391C4D09B1}"/>
              </a:ext>
            </a:extLst>
          </p:cNvPr>
          <p:cNvSpPr>
            <a:spLocks noGrp="1"/>
          </p:cNvSpPr>
          <p:nvPr>
            <p:ph type="title"/>
          </p:nvPr>
        </p:nvSpPr>
        <p:spPr>
          <a:xfrm>
            <a:off x="471488" y="448018"/>
            <a:ext cx="5915025" cy="1035307"/>
          </a:xfrm>
        </p:spPr>
        <p:txBody>
          <a:bodyPr/>
          <a:lstStyle/>
          <a:p>
            <a:pPr algn="ctr"/>
            <a:r>
              <a:rPr lang="nl-BE" dirty="0">
                <a:latin typeface="Abadi" panose="020F0502020204030204" pitchFamily="34" charset="0"/>
                <a:cs typeface="Mongolian Baiti" panose="03000500000000000000" pitchFamily="66" charset="0"/>
              </a:rPr>
              <a:t> Vue </a:t>
            </a:r>
            <a:r>
              <a:rPr lang="nl-BE" dirty="0" err="1">
                <a:latin typeface="Abadi" panose="020F0502020204030204" pitchFamily="34" charset="0"/>
                <a:cs typeface="Mongolian Baiti" panose="03000500000000000000" pitchFamily="66" charset="0"/>
              </a:rPr>
              <a:t>côté</a:t>
            </a:r>
            <a:r>
              <a:rPr lang="nl-BE" dirty="0">
                <a:latin typeface="Abadi" panose="020F0502020204030204" pitchFamily="34" charset="0"/>
                <a:cs typeface="Mongolian Baiti" panose="03000500000000000000" pitchFamily="66" charset="0"/>
              </a:rPr>
              <a:t> Piscine.</a:t>
            </a:r>
          </a:p>
        </p:txBody>
      </p:sp>
      <p:pic>
        <p:nvPicPr>
          <p:cNvPr id="5" name="Tijdelijke aanduiding voor inhoud 4" descr="Afbeelding met buitenshuis, boom, plant, hemel&#10;&#10;Door AI gegenereerde inhoud is mogelijk onjuist.">
            <a:extLst>
              <a:ext uri="{FF2B5EF4-FFF2-40B4-BE49-F238E27FC236}">
                <a16:creationId xmlns:a16="http://schemas.microsoft.com/office/drawing/2014/main" id="{D747020F-4A69-2731-3FC0-195E7FC1AB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351" y="1744662"/>
            <a:ext cx="5801783" cy="4351338"/>
          </a:xfrm>
          <a:prstGeom prst="rect">
            <a:avLst/>
          </a:prstGeom>
        </p:spPr>
      </p:pic>
      <p:pic>
        <p:nvPicPr>
          <p:cNvPr id="7" name="Afbeelding 6" descr="Afbeelding met gebouw, raam, Container, huis&#10;&#10;Door AI gegenereerde inhoud is mogelijk onjuist.">
            <a:extLst>
              <a:ext uri="{FF2B5EF4-FFF2-40B4-BE49-F238E27FC236}">
                <a16:creationId xmlns:a16="http://schemas.microsoft.com/office/drawing/2014/main" id="{87D0506F-9803-5B11-04D2-50DF1A712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983" y="7653982"/>
            <a:ext cx="5074530" cy="3783517"/>
          </a:xfrm>
          <a:prstGeom prst="rect">
            <a:avLst/>
          </a:prstGeom>
        </p:spPr>
      </p:pic>
      <p:sp>
        <p:nvSpPr>
          <p:cNvPr id="4" name="Tekstvak 3">
            <a:extLst>
              <a:ext uri="{FF2B5EF4-FFF2-40B4-BE49-F238E27FC236}">
                <a16:creationId xmlns:a16="http://schemas.microsoft.com/office/drawing/2014/main" id="{4A280153-5D26-467F-1C67-DC5C2C9BD539}"/>
              </a:ext>
            </a:extLst>
          </p:cNvPr>
          <p:cNvSpPr txBox="1"/>
          <p:nvPr/>
        </p:nvSpPr>
        <p:spPr>
          <a:xfrm>
            <a:off x="471488" y="6413326"/>
            <a:ext cx="5749646" cy="923330"/>
          </a:xfrm>
          <a:prstGeom prst="rect">
            <a:avLst/>
          </a:prstGeom>
          <a:noFill/>
        </p:spPr>
        <p:txBody>
          <a:bodyPr wrap="square">
            <a:spAutoFit/>
          </a:bodyPr>
          <a:lstStyle/>
          <a:p>
            <a:pPr algn="ctr"/>
            <a:r>
              <a:rPr lang="fr-FR" dirty="0">
                <a:latin typeface="Abadi" panose="020F0502020204030204" pitchFamily="34" charset="0"/>
                <a:cs typeface="Mongolian Baiti" panose="03000500000000000000" pitchFamily="66" charset="0"/>
              </a:rPr>
              <a:t>Photographies des bâtiments dans leur état authentique. Les dessins qui suivent en illustrent la transformation et l’expression futures.</a:t>
            </a:r>
            <a:endParaRPr lang="nl-BE" dirty="0">
              <a:latin typeface="Abad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245073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D2AF6-BD36-2510-BB91-386E67D0F2E9}"/>
              </a:ext>
            </a:extLst>
          </p:cNvPr>
          <p:cNvSpPr>
            <a:spLocks noGrp="1"/>
          </p:cNvSpPr>
          <p:nvPr>
            <p:ph type="title"/>
          </p:nvPr>
        </p:nvSpPr>
        <p:spPr>
          <a:xfrm>
            <a:off x="471490" y="123092"/>
            <a:ext cx="6025564" cy="2251140"/>
          </a:xfrm>
        </p:spPr>
        <p:txBody>
          <a:bodyPr>
            <a:normAutofit fontScale="90000"/>
          </a:bodyPr>
          <a:lstStyle/>
          <a:p>
            <a:pPr algn="ctr"/>
            <a:br>
              <a:rPr lang="nl-NL" sz="3200" b="1" dirty="0">
                <a:latin typeface="Abadi" panose="020F0502020204030204" pitchFamily="34" charset="0"/>
                <a:cs typeface="Mongolian Baiti" panose="03000500000000000000" pitchFamily="66" charset="0"/>
              </a:rPr>
            </a:br>
            <a:br>
              <a:rPr lang="nl-NL" sz="3200" b="1" dirty="0">
                <a:latin typeface="Abadi" panose="020F0502020204030204" pitchFamily="34" charset="0"/>
                <a:cs typeface="Mongolian Baiti" panose="03000500000000000000" pitchFamily="66" charset="0"/>
              </a:rPr>
            </a:br>
            <a:r>
              <a:rPr lang="nl-NL" sz="3200" b="1" dirty="0">
                <a:latin typeface="Abadi" panose="020F0502020204030204" pitchFamily="34" charset="0"/>
                <a:cs typeface="Mongolian Baiti" panose="03000500000000000000" pitchFamily="66" charset="0"/>
              </a:rPr>
              <a:t>P C M I   1.</a:t>
            </a:r>
            <a:br>
              <a:rPr lang="nl-NL" sz="2400" dirty="0">
                <a:latin typeface="Abadi" panose="020F0502020204030204" pitchFamily="34" charset="0"/>
                <a:cs typeface="Mongolian Baiti" panose="03000500000000000000" pitchFamily="66" charset="0"/>
              </a:rPr>
            </a:br>
            <a:br>
              <a:rPr lang="nl-NL" sz="2400" dirty="0">
                <a:latin typeface="Abadi" panose="020F0502020204030204" pitchFamily="34" charset="0"/>
                <a:cs typeface="Mongolian Baiti" panose="03000500000000000000" pitchFamily="66" charset="0"/>
              </a:rPr>
            </a:br>
            <a:r>
              <a:rPr lang="nl-NL" sz="2400" dirty="0">
                <a:latin typeface="Abadi" panose="020F0502020204030204" pitchFamily="34" charset="0"/>
                <a:cs typeface="Mongolian Baiti" panose="03000500000000000000" pitchFamily="66" charset="0"/>
              </a:rPr>
              <a:t> </a:t>
            </a:r>
            <a:r>
              <a:rPr lang="nl-NL" sz="2400" dirty="0" err="1">
                <a:latin typeface="Abadi" panose="020F0502020204030204" pitchFamily="34" charset="0"/>
                <a:cs typeface="Mongolian Baiti" panose="03000500000000000000" pitchFamily="66" charset="0"/>
              </a:rPr>
              <a:t>Un</a:t>
            </a:r>
            <a:r>
              <a:rPr lang="nl-NL" sz="2400" dirty="0">
                <a:latin typeface="Abadi" panose="020F0502020204030204" pitchFamily="34" charset="0"/>
                <a:cs typeface="Mongolian Baiti" panose="03000500000000000000" pitchFamily="66" charset="0"/>
              </a:rPr>
              <a:t> plan de </a:t>
            </a:r>
            <a:r>
              <a:rPr lang="nl-NL" sz="2400" dirty="0" err="1">
                <a:latin typeface="Abadi" panose="020F0502020204030204" pitchFamily="34" charset="0"/>
                <a:cs typeface="Mongolian Baiti" panose="03000500000000000000" pitchFamily="66" charset="0"/>
              </a:rPr>
              <a:t>Situation</a:t>
            </a:r>
            <a:r>
              <a:rPr lang="nl-NL" sz="2400" dirty="0">
                <a:latin typeface="Abadi" panose="020F0502020204030204" pitchFamily="34" charset="0"/>
                <a:cs typeface="Mongolian Baiti" panose="03000500000000000000" pitchFamily="66" charset="0"/>
              </a:rPr>
              <a:t>,</a:t>
            </a:r>
            <a:br>
              <a:rPr lang="nl-NL" sz="2400" dirty="0">
                <a:latin typeface="Abadi" panose="020F0502020204030204" pitchFamily="34" charset="0"/>
                <a:cs typeface="Mongolian Baiti" panose="03000500000000000000" pitchFamily="66" charset="0"/>
              </a:rPr>
            </a:br>
            <a:br>
              <a:rPr lang="nl-NL" sz="1800" dirty="0">
                <a:latin typeface="Abadi" panose="020F0502020204030204" pitchFamily="34" charset="0"/>
                <a:cs typeface="Mongolian Baiti" panose="03000500000000000000" pitchFamily="66" charset="0"/>
              </a:rPr>
            </a:br>
            <a:br>
              <a:rPr lang="nl-NL" sz="1800" dirty="0">
                <a:latin typeface="Abadi" panose="020F0502020204030204" pitchFamily="34" charset="0"/>
                <a:cs typeface="Mongolian Baiti" panose="03000500000000000000" pitchFamily="66" charset="0"/>
              </a:rPr>
            </a:br>
            <a:br>
              <a:rPr lang="nl-NL" sz="1800" dirty="0">
                <a:latin typeface="Abadi" panose="020F0502020204030204" pitchFamily="34" charset="0"/>
                <a:cs typeface="Mongolian Baiti" panose="03000500000000000000" pitchFamily="66" charset="0"/>
              </a:rPr>
            </a:br>
            <a:br>
              <a:rPr lang="nl-NL" sz="1800" dirty="0">
                <a:latin typeface="Abadi" panose="020F0502020204030204" pitchFamily="34" charset="0"/>
                <a:cs typeface="Mongolian Baiti" panose="03000500000000000000" pitchFamily="66" charset="0"/>
              </a:rPr>
            </a:br>
            <a:endParaRPr lang="nl-BE" sz="1800" dirty="0"/>
          </a:p>
        </p:txBody>
      </p:sp>
      <p:pic>
        <p:nvPicPr>
          <p:cNvPr id="13" name="Afbeelding 12" descr="Afbeelding met tekst, brief, Lettertype, papier&#10;&#10;Door AI gegenereerde inhoud is mogelijk onjuist.">
            <a:extLst>
              <a:ext uri="{FF2B5EF4-FFF2-40B4-BE49-F238E27FC236}">
                <a16:creationId xmlns:a16="http://schemas.microsoft.com/office/drawing/2014/main" id="{257262D6-5292-EB97-DA02-259F33977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88" y="2936220"/>
            <a:ext cx="5792912" cy="7966958"/>
          </a:xfrm>
          <a:prstGeom prst="rect">
            <a:avLst/>
          </a:prstGeom>
        </p:spPr>
      </p:pic>
    </p:spTree>
    <p:extLst>
      <p:ext uri="{BB962C8B-B14F-4D97-AF65-F5344CB8AC3E}">
        <p14:creationId xmlns:p14="http://schemas.microsoft.com/office/powerpoint/2010/main" val="374318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diagram, schematisch, Plan&#10;&#10;Door AI gegenereerde inhoud is mogelijk onjuist.">
            <a:extLst>
              <a:ext uri="{FF2B5EF4-FFF2-40B4-BE49-F238E27FC236}">
                <a16:creationId xmlns:a16="http://schemas.microsoft.com/office/drawing/2014/main" id="{2F8FB3FF-CA9C-E51F-32F8-A5295BF42F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513" t="17915" b="6732"/>
          <a:stretch>
            <a:fillRect/>
          </a:stretch>
        </p:blipFill>
        <p:spPr>
          <a:xfrm>
            <a:off x="896816" y="334108"/>
            <a:ext cx="5433645" cy="7174523"/>
          </a:xfrm>
          <a:prstGeom prst="rect">
            <a:avLst/>
          </a:prstGeom>
        </p:spPr>
      </p:pic>
      <p:pic>
        <p:nvPicPr>
          <p:cNvPr id="5" name="Afbeelding 4" descr="Afbeelding met tekst, diagram, kaart, Plan&#10;&#10;Door AI gegenereerde inhoud is mogelijk onjuist.">
            <a:extLst>
              <a:ext uri="{FF2B5EF4-FFF2-40B4-BE49-F238E27FC236}">
                <a16:creationId xmlns:a16="http://schemas.microsoft.com/office/drawing/2014/main" id="{CCB99365-EA02-0C7E-1375-6010647BD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89362" y="6538096"/>
            <a:ext cx="4479274" cy="6160319"/>
          </a:xfrm>
          <a:prstGeom prst="rect">
            <a:avLst/>
          </a:prstGeom>
        </p:spPr>
      </p:pic>
    </p:spTree>
    <p:extLst>
      <p:ext uri="{BB962C8B-B14F-4D97-AF65-F5344CB8AC3E}">
        <p14:creationId xmlns:p14="http://schemas.microsoft.com/office/powerpoint/2010/main" val="369616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kaart, schets, diagram, tekst&#10;&#10;Door AI gegenereerde inhoud is mogelijk onjuist.">
            <a:extLst>
              <a:ext uri="{FF2B5EF4-FFF2-40B4-BE49-F238E27FC236}">
                <a16:creationId xmlns:a16="http://schemas.microsoft.com/office/drawing/2014/main" id="{1025AF22-6AD1-49A5-DD08-ACEAEF51FA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72523" y="-679351"/>
            <a:ext cx="4702977" cy="6467977"/>
          </a:xfrm>
          <a:prstGeom prst="rect">
            <a:avLst/>
          </a:prstGeom>
        </p:spPr>
      </p:pic>
      <p:pic>
        <p:nvPicPr>
          <p:cNvPr id="5" name="Tijdelijke aanduiding voor inhoud 4" descr="Afbeelding met tekst, diagram, kaart&#10;&#10;Door AI gegenereerde inhoud is mogelijk onjuist.">
            <a:extLst>
              <a:ext uri="{FF2B5EF4-FFF2-40B4-BE49-F238E27FC236}">
                <a16:creationId xmlns:a16="http://schemas.microsoft.com/office/drawing/2014/main" id="{DA6B02FD-48D9-9D44-DE0A-AF46E0DC276A}"/>
              </a:ext>
            </a:extLst>
          </p:cNvPr>
          <p:cNvPicPr>
            <a:picLocks noChangeAspect="1"/>
          </p:cNvPicPr>
          <p:nvPr/>
        </p:nvPicPr>
        <p:blipFill>
          <a:blip r:embed="rId3">
            <a:extLst>
              <a:ext uri="{28A0092B-C50C-407E-A947-70E740481C1C}">
                <a14:useLocalDpi xmlns:a14="http://schemas.microsoft.com/office/drawing/2010/main" val="0"/>
              </a:ext>
            </a:extLst>
          </a:blip>
          <a:srcRect l="8315" t="23663" r="5242" b="7387"/>
          <a:stretch>
            <a:fillRect/>
          </a:stretch>
        </p:blipFill>
        <p:spPr>
          <a:xfrm>
            <a:off x="633422" y="5306960"/>
            <a:ext cx="5591156" cy="6079200"/>
          </a:xfrm>
          <a:prstGeom prst="rect">
            <a:avLst/>
          </a:prstGeom>
        </p:spPr>
      </p:pic>
    </p:spTree>
    <p:extLst>
      <p:ext uri="{BB962C8B-B14F-4D97-AF65-F5344CB8AC3E}">
        <p14:creationId xmlns:p14="http://schemas.microsoft.com/office/powerpoint/2010/main" val="3912994581"/>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14785</TotalTime>
  <Words>2237</Words>
  <Application>Microsoft Office PowerPoint</Application>
  <PresentationFormat>Breedbeeld</PresentationFormat>
  <Paragraphs>155</Paragraphs>
  <Slides>30</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30</vt:i4>
      </vt:variant>
    </vt:vector>
  </HeadingPairs>
  <TitlesOfParts>
    <vt:vector size="38" baseType="lpstr">
      <vt:lpstr>Abadi</vt:lpstr>
      <vt:lpstr>Aptos</vt:lpstr>
      <vt:lpstr>Aptos Display</vt:lpstr>
      <vt:lpstr>Arial</vt:lpstr>
      <vt:lpstr>Courier New</vt:lpstr>
      <vt:lpstr>Mongolian Baiti</vt:lpstr>
      <vt:lpstr>Symbol</vt:lpstr>
      <vt:lpstr>Kantoorthema</vt:lpstr>
      <vt:lpstr>Restauration et reconversion d’un moulin en espace résidentiel. </vt:lpstr>
      <vt:lpstr>Vue Côté Nord.</vt:lpstr>
      <vt:lpstr> Vue Côté Lucarne.</vt:lpstr>
      <vt:lpstr> Vue sur l'entrée.</vt:lpstr>
      <vt:lpstr>Vue Côté Nord.</vt:lpstr>
      <vt:lpstr> Vue côté Piscine.</vt:lpstr>
      <vt:lpstr>  P C M I   1.   Un plan de Situation,     </vt:lpstr>
      <vt:lpstr>PowerPoint-presentatie</vt:lpstr>
      <vt:lpstr>PowerPoint-presentatie</vt:lpstr>
      <vt:lpstr>P C M I   2.   Un plan de Masse     Le Plan du terrain a été téléchargé depuis le module Géométrique – Implantation des bâtiments de SketchUp. Il intègre la ligne du nord réelle ainsi que les altitudes géographiques du site, permettant une représentation fidèle du relief naturel et une implantation précise des constructions. Ce document sert de base pour analyser la topographie, orienter correctement les bâtiments, vérifier les hauteurs réglementaires et préparer les plans nécessaires au dossier administratif. </vt:lpstr>
      <vt:lpstr>   P C M I   3.   Un plan en Coupe de la Consruction,     </vt:lpstr>
      <vt:lpstr>Fosse septique.  Une nouvelle installation de la fosse septique est réalisée, conforme aux réglementations en vigueur et intégrée dans le cadre des autorisations délivrées par l’Agglomération de Brive en date du 28 mars 2017.   Drainage &amp; Évacuation des eaux pluviales.  La question du drainage et du contrôle de l’évacuation des eaux sera examinée sur place par les autorités compétentes.    Installation de fenêtres de toit (Velux).  Deux fenêtres de toit de type Velux seront installées. Une sur le versant sud et une sur le versant nord. Chaque fenêtre, d’environ 1 m², sera positionnée sur les zones les plus étroites de la toiture afin d’optimiser la lumière naturelle et la ventilation des combles.  Voir document.    Lucarne.  Une lucarne à toit plat sera intégrée dans le versant est, au niveau des combles. Elle sera encastrée entre la structure existante et les éléments porteurs conservés. Trois colonnes seront réalisées et revêtues de pierres authentiques afin de constituer la façade. Entre ces colonnes seront installées deux larges portes‑fenêtres assurant l’accès et l’éclairage naturel.   Ouvertures murales et renforcements structurels.  Les ouvertures murales ont été réalisées avec soin et précision : Trois ouvertures existantes ont été conservées : l’accès principal, l’ancienne porte arrière (transformée en fenêtre) et l’ouverture située sur la façade ouest. Des poutres métalliques jumelées (section 2 × 200/100) ont été ancrées dans les murs de 500 mm d’épaisseur afin de garantir la stabilité structurelle.    </vt:lpstr>
      <vt:lpstr>PowerPoint-presentatie</vt:lpstr>
      <vt:lpstr>                                               Réseaux et distribution. Les installations techniques (électricité, eau, chauffage, télécommunications) sont centralisées dans une armoire dédiée située à l’intérieur du moulin. Les circuits sont séparés conformément aux normes en vigueur. Le domaine comprend trois habitations, dont une seule est officiellement raccordée au réseau électrique. Cette unité principale redistribue l’électricité vers les dépendances, le moulin et « la vieille annexe ».   Espace cuisine et séjour. Au rez-de-chaussée, l’espace de vie couvre une surface de 9 × 5 mètres. On y prévoit un escalier tournant trois‑quarts menant à l’étage, ainsi qu’une cuisine et un séjour réunis en un seul ensemble.    Chambre à l’étage L’étage est aménagé en une suite ouverte comprenant chambre et salle de bain. La structure porteuse existante, très stable, est conservée et simplement nivelée à l’aide d’un plancher en OSB et d’un revêtement en bois.      </vt:lpstr>
      <vt:lpstr>Réseaux et distribution.  Les installations techniques (électricité, eau, chauffage, télécommunications) sont centralisées dans une armoire dédiée située à l’intérieur du moulin. Les circuits sont séparés conformément aux normes en vigueur. Le domaine comprend trois habitations, dont une seule est officiellement raccordée au réseau électrique. Cette unité principale redistribue l’électricité vers les dépendances, le moulin et « la vieille annexe ».    Espace cuisine et séjour.  Au rez-de-chaussée, l’espace de vie couvre une surface de 9 × 5 mètres. On y prévoit un escalier tournant trois‑quarts menant à l’étage, ainsi qu’une cuisine et un séjour réunis en un seul ensemble.     Chambre à l’étage  L’étage est aménagé en une suite ouverte comprenant chambre et salle de bain. La structure porteuse existante, très stable, est conservée et simplement nivelée à l’aide d’un plancher en OSB et d’un revêtement en bois.    </vt:lpstr>
      <vt:lpstr>PowerPoint-presentatie</vt:lpstr>
      <vt:lpstr>PowerPoint-presentatie</vt:lpstr>
      <vt:lpstr>PowerPoint-presentatie</vt:lpstr>
      <vt:lpstr>PowerPoint-presentatie</vt:lpstr>
      <vt:lpstr>Présentation de l’état existant et illustration de la nouvelle lucarne  Sur cette page est présentée la forme de toiture d’origine, avec l’ancienne entrée qui faisait office de lucarne et dont la construction se prolongeait jusqu’à la planche. Sur le dessin joint, cette ancienne entrée a été supprimée et la nouvelle lucarne est représentée conformément au projet actuel.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scherpereel wim</dc:creator>
  <cp:lastModifiedBy>scherpereel wim</cp:lastModifiedBy>
  <cp:revision>20</cp:revision>
  <cp:lastPrinted>2026-03-02T16:13:50Z</cp:lastPrinted>
  <dcterms:created xsi:type="dcterms:W3CDTF">2026-02-20T17:11:43Z</dcterms:created>
  <dcterms:modified xsi:type="dcterms:W3CDTF">2026-03-06T13:33:16Z</dcterms:modified>
</cp:coreProperties>
</file>